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22" r:id="rId5"/>
    <p:sldId id="323" r:id="rId6"/>
    <p:sldId id="324" r:id="rId7"/>
    <p:sldId id="318" r:id="rId8"/>
    <p:sldId id="326" r:id="rId9"/>
    <p:sldId id="327" r:id="rId10"/>
    <p:sldId id="328" r:id="rId11"/>
    <p:sldId id="321" r:id="rId12"/>
    <p:sldId id="340" r:id="rId13"/>
    <p:sldId id="320" r:id="rId14"/>
    <p:sldId id="342" r:id="rId15"/>
    <p:sldId id="335" r:id="rId16"/>
    <p:sldId id="339" r:id="rId17"/>
    <p:sldId id="341" r:id="rId18"/>
    <p:sldId id="336" r:id="rId19"/>
    <p:sldId id="337" r:id="rId20"/>
    <p:sldId id="282" r:id="rId21"/>
    <p:sldId id="329" r:id="rId22"/>
    <p:sldId id="333" r:id="rId23"/>
    <p:sldId id="34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97170-D437-425A-A237-67BB9CBE05DB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E8B7E42B-A945-424A-8C09-CA2EEA39277F}">
      <dgm:prSet phldrT="[Texte]"/>
      <dgm:spPr/>
      <dgm:t>
        <a:bodyPr/>
        <a:lstStyle/>
        <a:p>
          <a:r>
            <a:rPr lang="fr-FR" dirty="0"/>
            <a:t>SEPTEMBRE / OCTOBRE 2021 : publication du marché.</a:t>
          </a:r>
        </a:p>
      </dgm:t>
    </dgm:pt>
    <dgm:pt modelId="{49E37CFE-5241-4991-9CA2-2060B7DD9997}" type="parTrans" cxnId="{6A4350F7-EDC1-4DAE-A1DA-B29917AB5DB4}">
      <dgm:prSet/>
      <dgm:spPr/>
      <dgm:t>
        <a:bodyPr/>
        <a:lstStyle/>
        <a:p>
          <a:endParaRPr lang="fr-FR"/>
        </a:p>
      </dgm:t>
    </dgm:pt>
    <dgm:pt modelId="{859252C5-129C-44AA-932F-760841534119}" type="sibTrans" cxnId="{6A4350F7-EDC1-4DAE-A1DA-B29917AB5DB4}">
      <dgm:prSet/>
      <dgm:spPr/>
      <dgm:t>
        <a:bodyPr/>
        <a:lstStyle/>
        <a:p>
          <a:endParaRPr lang="fr-FR"/>
        </a:p>
      </dgm:t>
    </dgm:pt>
    <dgm:pt modelId="{D7E732C1-1361-43B6-831F-20CFD3A5FCC7}">
      <dgm:prSet/>
      <dgm:spPr/>
      <dgm:t>
        <a:bodyPr/>
        <a:lstStyle/>
        <a:p>
          <a:r>
            <a:rPr lang="fr-FR" dirty="0"/>
            <a:t>Mars 2022 : attribution du marché et démarrage des travaux.</a:t>
          </a:r>
        </a:p>
      </dgm:t>
    </dgm:pt>
    <dgm:pt modelId="{D5B9F917-BEE0-47ED-82D5-778147B81930}" type="parTrans" cxnId="{40245165-9F92-4BDC-8F11-2163FE7F8AB9}">
      <dgm:prSet/>
      <dgm:spPr/>
      <dgm:t>
        <a:bodyPr/>
        <a:lstStyle/>
        <a:p>
          <a:endParaRPr lang="fr-FR"/>
        </a:p>
      </dgm:t>
    </dgm:pt>
    <dgm:pt modelId="{0D53123C-F92F-4589-B9AF-A06AFEBD82C7}" type="sibTrans" cxnId="{40245165-9F92-4BDC-8F11-2163FE7F8AB9}">
      <dgm:prSet/>
      <dgm:spPr/>
      <dgm:t>
        <a:bodyPr/>
        <a:lstStyle/>
        <a:p>
          <a:endParaRPr lang="fr-FR"/>
        </a:p>
      </dgm:t>
    </dgm:pt>
    <dgm:pt modelId="{85B705E1-8636-453D-854A-C4A51B0CFD8B}">
      <dgm:prSet/>
      <dgm:spPr/>
      <dgm:t>
        <a:bodyPr/>
        <a:lstStyle/>
        <a:p>
          <a:r>
            <a:rPr lang="fr-FR" dirty="0"/>
            <a:t>Mars </a:t>
          </a:r>
          <a:r>
            <a:rPr lang="fr-FR" dirty="0" smtClean="0"/>
            <a:t>2022 -&gt; mars 2023 </a:t>
          </a:r>
          <a:r>
            <a:rPr lang="fr-FR" dirty="0"/>
            <a:t>: déploiement des équipements sur site, ateliers fonctionnels, mise en place de la plateforme.</a:t>
          </a:r>
        </a:p>
      </dgm:t>
    </dgm:pt>
    <dgm:pt modelId="{4FCEF2F6-C12D-4935-B817-D4981289589B}" type="parTrans" cxnId="{64785460-D096-48A5-8D02-1BD517FD86EE}">
      <dgm:prSet/>
      <dgm:spPr/>
      <dgm:t>
        <a:bodyPr/>
        <a:lstStyle/>
        <a:p>
          <a:endParaRPr lang="fr-FR"/>
        </a:p>
      </dgm:t>
    </dgm:pt>
    <dgm:pt modelId="{BBC51A9E-C1D1-4D5F-B5AF-2CDB96C8FEF7}" type="sibTrans" cxnId="{64785460-D096-48A5-8D02-1BD517FD86EE}">
      <dgm:prSet/>
      <dgm:spPr/>
      <dgm:t>
        <a:bodyPr/>
        <a:lstStyle/>
        <a:p>
          <a:endParaRPr lang="fr-FR"/>
        </a:p>
      </dgm:t>
    </dgm:pt>
    <dgm:pt modelId="{B7401A76-9509-4E60-8D84-DF42486B060B}">
      <dgm:prSet/>
      <dgm:spPr/>
      <dgm:t>
        <a:bodyPr/>
        <a:lstStyle/>
        <a:p>
          <a:r>
            <a:rPr lang="fr-FR" dirty="0" smtClean="0"/>
            <a:t>Mars 2023 -&gt; juin 2023 </a:t>
          </a:r>
          <a:r>
            <a:rPr lang="fr-FR" dirty="0"/>
            <a:t>: fin des </a:t>
          </a:r>
          <a:r>
            <a:rPr lang="fr-FR" dirty="0" smtClean="0"/>
            <a:t>déploiements, partie  forfaitaire du marché, </a:t>
          </a:r>
          <a:r>
            <a:rPr lang="fr-FR" dirty="0"/>
            <a:t>exploitation des équipements et de la </a:t>
          </a:r>
          <a:r>
            <a:rPr lang="fr-FR" dirty="0" smtClean="0"/>
            <a:t>plateforme IOT. </a:t>
          </a:r>
          <a:endParaRPr lang="fr-FR" dirty="0"/>
        </a:p>
      </dgm:t>
    </dgm:pt>
    <dgm:pt modelId="{04E32FCD-519E-407F-9C8C-54A5A948E3DA}" type="parTrans" cxnId="{12FE2D8C-30CF-411E-9FE6-7E8DC7516063}">
      <dgm:prSet/>
      <dgm:spPr/>
      <dgm:t>
        <a:bodyPr/>
        <a:lstStyle/>
        <a:p>
          <a:endParaRPr lang="fr-FR"/>
        </a:p>
      </dgm:t>
    </dgm:pt>
    <dgm:pt modelId="{4EF1368B-D718-4C51-B3D0-E5FA5917CC5E}" type="sibTrans" cxnId="{12FE2D8C-30CF-411E-9FE6-7E8DC7516063}">
      <dgm:prSet/>
      <dgm:spPr/>
      <dgm:t>
        <a:bodyPr/>
        <a:lstStyle/>
        <a:p>
          <a:endParaRPr lang="fr-FR"/>
        </a:p>
      </dgm:t>
    </dgm:pt>
    <dgm:pt modelId="{9C82AA50-CA07-431F-BEE8-2CFDBE71C32C}">
      <dgm:prSet/>
      <dgm:spPr/>
      <dgm:t>
        <a:bodyPr/>
        <a:lstStyle/>
        <a:p>
          <a:r>
            <a:rPr lang="fr-FR" dirty="0"/>
            <a:t>2023 - 2025 : maintenance opérationnelle, ajout de cas d’usages et de données, montée en compétences, bilan qualitatif et quantitatif.</a:t>
          </a:r>
        </a:p>
      </dgm:t>
    </dgm:pt>
    <dgm:pt modelId="{2F7A38BF-F7B4-4FE7-8B62-7748C98CC93D}" type="parTrans" cxnId="{FF8E0D3C-DFFD-4C56-A171-3D39F1C714BA}">
      <dgm:prSet/>
      <dgm:spPr/>
      <dgm:t>
        <a:bodyPr/>
        <a:lstStyle/>
        <a:p>
          <a:endParaRPr lang="fr-FR"/>
        </a:p>
      </dgm:t>
    </dgm:pt>
    <dgm:pt modelId="{DD4D7790-990E-4DA6-9C06-707215585764}" type="sibTrans" cxnId="{FF8E0D3C-DFFD-4C56-A171-3D39F1C714BA}">
      <dgm:prSet/>
      <dgm:spPr/>
      <dgm:t>
        <a:bodyPr/>
        <a:lstStyle/>
        <a:p>
          <a:endParaRPr lang="fr-FR"/>
        </a:p>
      </dgm:t>
    </dgm:pt>
    <dgm:pt modelId="{6E4D408F-32AD-47D1-A16D-752B193FBDFE}">
      <dgm:prSet/>
      <dgm:spPr/>
      <dgm:t>
        <a:bodyPr/>
        <a:lstStyle/>
        <a:p>
          <a:endParaRPr lang="fr-FR"/>
        </a:p>
      </dgm:t>
    </dgm:pt>
    <dgm:pt modelId="{636EF4E3-5624-450B-B1BC-4A79F32BD608}" type="parTrans" cxnId="{66F43CCC-1AEC-4071-B43B-9EF0D2738BD8}">
      <dgm:prSet/>
      <dgm:spPr/>
      <dgm:t>
        <a:bodyPr/>
        <a:lstStyle/>
        <a:p>
          <a:endParaRPr lang="fr-FR"/>
        </a:p>
      </dgm:t>
    </dgm:pt>
    <dgm:pt modelId="{C1C6C004-84F5-44B1-A5F2-4A2DBD36F1F6}" type="sibTrans" cxnId="{66F43CCC-1AEC-4071-B43B-9EF0D2738BD8}">
      <dgm:prSet/>
      <dgm:spPr/>
      <dgm:t>
        <a:bodyPr/>
        <a:lstStyle/>
        <a:p>
          <a:endParaRPr lang="fr-FR"/>
        </a:p>
      </dgm:t>
    </dgm:pt>
    <dgm:pt modelId="{48E5D822-FC0C-4FED-9EF5-87531BE9A96B}">
      <dgm:prSet/>
      <dgm:spPr/>
      <dgm:t>
        <a:bodyPr/>
        <a:lstStyle/>
        <a:p>
          <a:endParaRPr lang="fr-FR"/>
        </a:p>
      </dgm:t>
    </dgm:pt>
    <dgm:pt modelId="{F0909FA9-3137-431D-B882-D199EC28A9F6}" type="parTrans" cxnId="{13BF42E1-9C2C-4F14-B4DB-34040E24C85A}">
      <dgm:prSet/>
      <dgm:spPr/>
      <dgm:t>
        <a:bodyPr/>
        <a:lstStyle/>
        <a:p>
          <a:endParaRPr lang="fr-FR"/>
        </a:p>
      </dgm:t>
    </dgm:pt>
    <dgm:pt modelId="{C3A06A35-782C-461F-9293-7C078D7BE670}" type="sibTrans" cxnId="{13BF42E1-9C2C-4F14-B4DB-34040E24C85A}">
      <dgm:prSet/>
      <dgm:spPr/>
      <dgm:t>
        <a:bodyPr/>
        <a:lstStyle/>
        <a:p>
          <a:endParaRPr lang="fr-FR"/>
        </a:p>
      </dgm:t>
    </dgm:pt>
    <dgm:pt modelId="{CB2D59AA-A353-4A40-BBDA-08007AC42405}" type="pres">
      <dgm:prSet presAssocID="{DEE97170-D437-425A-A237-67BB9CBE05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9A04D0-769E-487A-964D-6087E680DA00}" type="pres">
      <dgm:prSet presAssocID="{DEE97170-D437-425A-A237-67BB9CBE05DB}" presName="dummyMaxCanvas" presStyleCnt="0">
        <dgm:presLayoutVars/>
      </dgm:prSet>
      <dgm:spPr/>
    </dgm:pt>
    <dgm:pt modelId="{CB904D7F-7D72-4D15-B8EE-4DFE33A41313}" type="pres">
      <dgm:prSet presAssocID="{DEE97170-D437-425A-A237-67BB9CBE05DB}" presName="FiveNodes_1" presStyleLbl="node1" presStyleIdx="0" presStyleCnt="5" custLinFactNeighborX="-928" custLinFactNeighborY="6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4D5F2A-F35A-4D55-9B56-B400460ADCA9}" type="pres">
      <dgm:prSet presAssocID="{DEE97170-D437-425A-A237-67BB9CBE05D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2F8B06-E573-42BB-BE2B-8E212633496B}" type="pres">
      <dgm:prSet presAssocID="{DEE97170-D437-425A-A237-67BB9CBE05D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C9770-176F-4F26-B6AC-1FDCBF310C1C}" type="pres">
      <dgm:prSet presAssocID="{DEE97170-D437-425A-A237-67BB9CBE05D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B5D03C-4D15-41B5-84E7-79C5F0D6F3D3}" type="pres">
      <dgm:prSet presAssocID="{DEE97170-D437-425A-A237-67BB9CBE05D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424525-A5D8-4F9F-B516-7868FFA5F216}" type="pres">
      <dgm:prSet presAssocID="{DEE97170-D437-425A-A237-67BB9CBE05D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331637-3BDB-42AA-93BE-3648DC6704D2}" type="pres">
      <dgm:prSet presAssocID="{DEE97170-D437-425A-A237-67BB9CBE05D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77F37C-24B2-40DE-9A66-0020E54D73AB}" type="pres">
      <dgm:prSet presAssocID="{DEE97170-D437-425A-A237-67BB9CBE05D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39D08-B207-4139-80A8-12ABC5441452}" type="pres">
      <dgm:prSet presAssocID="{DEE97170-D437-425A-A237-67BB9CBE05D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CEBE35-4C84-4C9F-8755-25A053B9A0B8}" type="pres">
      <dgm:prSet presAssocID="{DEE97170-D437-425A-A237-67BB9CBE05D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F50E92-549A-4590-88D1-5DBFB308348D}" type="pres">
      <dgm:prSet presAssocID="{DEE97170-D437-425A-A237-67BB9CBE05D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76422-06C0-475D-9E9F-640CEB6CCE06}" type="pres">
      <dgm:prSet presAssocID="{DEE97170-D437-425A-A237-67BB9CBE05D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D3333-58E4-4A39-A145-356126845632}" type="pres">
      <dgm:prSet presAssocID="{DEE97170-D437-425A-A237-67BB9CBE05D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29D459-4AD6-413B-AC8D-162C1E8E22EF}" type="pres">
      <dgm:prSet presAssocID="{DEE97170-D437-425A-A237-67BB9CBE05D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785460-D096-48A5-8D02-1BD517FD86EE}" srcId="{DEE97170-D437-425A-A237-67BB9CBE05DB}" destId="{85B705E1-8636-453D-854A-C4A51B0CFD8B}" srcOrd="2" destOrd="0" parTransId="{4FCEF2F6-C12D-4935-B817-D4981289589B}" sibTransId="{BBC51A9E-C1D1-4D5F-B5AF-2CDB96C8FEF7}"/>
    <dgm:cxn modelId="{12FE2D8C-30CF-411E-9FE6-7E8DC7516063}" srcId="{DEE97170-D437-425A-A237-67BB9CBE05DB}" destId="{B7401A76-9509-4E60-8D84-DF42486B060B}" srcOrd="3" destOrd="0" parTransId="{04E32FCD-519E-407F-9C8C-54A5A948E3DA}" sibTransId="{4EF1368B-D718-4C51-B3D0-E5FA5917CC5E}"/>
    <dgm:cxn modelId="{DAF4582F-95DE-44CD-B260-7877285B2DFC}" type="presOf" srcId="{B7401A76-9509-4E60-8D84-DF42486B060B}" destId="{C36D3333-58E4-4A39-A145-356126845632}" srcOrd="1" destOrd="0" presId="urn:microsoft.com/office/officeart/2005/8/layout/vProcess5"/>
    <dgm:cxn modelId="{8903D487-CA11-44E8-88B3-9CB7BBE3F071}" type="presOf" srcId="{E8B7E42B-A945-424A-8C09-CA2EEA39277F}" destId="{39CEBE35-4C84-4C9F-8755-25A053B9A0B8}" srcOrd="1" destOrd="0" presId="urn:microsoft.com/office/officeart/2005/8/layout/vProcess5"/>
    <dgm:cxn modelId="{13BF42E1-9C2C-4F14-B4DB-34040E24C85A}" srcId="{DEE97170-D437-425A-A237-67BB9CBE05DB}" destId="{48E5D822-FC0C-4FED-9EF5-87531BE9A96B}" srcOrd="6" destOrd="0" parTransId="{F0909FA9-3137-431D-B882-D199EC28A9F6}" sibTransId="{C3A06A35-782C-461F-9293-7C078D7BE670}"/>
    <dgm:cxn modelId="{EDE765BD-0BB2-4AD1-974C-E72069DFA5ED}" type="presOf" srcId="{E8B7E42B-A945-424A-8C09-CA2EEA39277F}" destId="{CB904D7F-7D72-4D15-B8EE-4DFE33A41313}" srcOrd="0" destOrd="0" presId="urn:microsoft.com/office/officeart/2005/8/layout/vProcess5"/>
    <dgm:cxn modelId="{7F825B9A-CA0C-4DA4-9CB8-CB2713C3EB54}" type="presOf" srcId="{9C82AA50-CA07-431F-BEE8-2CFDBE71C32C}" destId="{72B5D03C-4D15-41B5-84E7-79C5F0D6F3D3}" srcOrd="0" destOrd="0" presId="urn:microsoft.com/office/officeart/2005/8/layout/vProcess5"/>
    <dgm:cxn modelId="{2AE4E6D3-94D6-4BEB-98CD-0A36FFB3D6CD}" type="presOf" srcId="{9C82AA50-CA07-431F-BEE8-2CFDBE71C32C}" destId="{D429D459-4AD6-413B-AC8D-162C1E8E22EF}" srcOrd="1" destOrd="0" presId="urn:microsoft.com/office/officeart/2005/8/layout/vProcess5"/>
    <dgm:cxn modelId="{EC41CCFE-10F4-4832-ADD9-A7DA11980F01}" type="presOf" srcId="{B7401A76-9509-4E60-8D84-DF42486B060B}" destId="{E2EC9770-176F-4F26-B6AC-1FDCBF310C1C}" srcOrd="0" destOrd="0" presId="urn:microsoft.com/office/officeart/2005/8/layout/vProcess5"/>
    <dgm:cxn modelId="{FF8E0D3C-DFFD-4C56-A171-3D39F1C714BA}" srcId="{DEE97170-D437-425A-A237-67BB9CBE05DB}" destId="{9C82AA50-CA07-431F-BEE8-2CFDBE71C32C}" srcOrd="4" destOrd="0" parTransId="{2F7A38BF-F7B4-4FE7-8B62-7748C98CC93D}" sibTransId="{DD4D7790-990E-4DA6-9C06-707215585764}"/>
    <dgm:cxn modelId="{D37ACF40-61A0-44FA-985F-579D9EA94F9C}" type="presOf" srcId="{DEE97170-D437-425A-A237-67BB9CBE05DB}" destId="{CB2D59AA-A353-4A40-BBDA-08007AC42405}" srcOrd="0" destOrd="0" presId="urn:microsoft.com/office/officeart/2005/8/layout/vProcess5"/>
    <dgm:cxn modelId="{FA5C76FE-7BBB-4B42-925D-99550A3A9FD4}" type="presOf" srcId="{859252C5-129C-44AA-932F-760841534119}" destId="{1D424525-A5D8-4F9F-B516-7868FFA5F216}" srcOrd="0" destOrd="0" presId="urn:microsoft.com/office/officeart/2005/8/layout/vProcess5"/>
    <dgm:cxn modelId="{6A4350F7-EDC1-4DAE-A1DA-B29917AB5DB4}" srcId="{DEE97170-D437-425A-A237-67BB9CBE05DB}" destId="{E8B7E42B-A945-424A-8C09-CA2EEA39277F}" srcOrd="0" destOrd="0" parTransId="{49E37CFE-5241-4991-9CA2-2060B7DD9997}" sibTransId="{859252C5-129C-44AA-932F-760841534119}"/>
    <dgm:cxn modelId="{61F04620-5119-43D2-823A-1490DA4C5158}" type="presOf" srcId="{85B705E1-8636-453D-854A-C4A51B0CFD8B}" destId="{0E2F8B06-E573-42BB-BE2B-8E212633496B}" srcOrd="0" destOrd="0" presId="urn:microsoft.com/office/officeart/2005/8/layout/vProcess5"/>
    <dgm:cxn modelId="{9BCC0C0B-CE63-4412-9B95-96C14949E90A}" type="presOf" srcId="{D7E732C1-1361-43B6-831F-20CFD3A5FCC7}" destId="{8AF50E92-549A-4590-88D1-5DBFB308348D}" srcOrd="1" destOrd="0" presId="urn:microsoft.com/office/officeart/2005/8/layout/vProcess5"/>
    <dgm:cxn modelId="{59A08520-3ABB-4820-8C86-B9C4B8E5FEEC}" type="presOf" srcId="{BBC51A9E-C1D1-4D5F-B5AF-2CDB96C8FEF7}" destId="{9677F37C-24B2-40DE-9A66-0020E54D73AB}" srcOrd="0" destOrd="0" presId="urn:microsoft.com/office/officeart/2005/8/layout/vProcess5"/>
    <dgm:cxn modelId="{273C6D17-66E9-45CB-82E9-36ECA7EE6082}" type="presOf" srcId="{85B705E1-8636-453D-854A-C4A51B0CFD8B}" destId="{67576422-06C0-475D-9E9F-640CEB6CCE06}" srcOrd="1" destOrd="0" presId="urn:microsoft.com/office/officeart/2005/8/layout/vProcess5"/>
    <dgm:cxn modelId="{EE897A81-69C1-4A54-9A0B-A0FE38AD72AA}" type="presOf" srcId="{D7E732C1-1361-43B6-831F-20CFD3A5FCC7}" destId="{A54D5F2A-F35A-4D55-9B56-B400460ADCA9}" srcOrd="0" destOrd="0" presId="urn:microsoft.com/office/officeart/2005/8/layout/vProcess5"/>
    <dgm:cxn modelId="{3E42A5CE-B98C-42B5-817F-61CE89E3687E}" type="presOf" srcId="{0D53123C-F92F-4589-B9AF-A06AFEBD82C7}" destId="{3C331637-3BDB-42AA-93BE-3648DC6704D2}" srcOrd="0" destOrd="0" presId="urn:microsoft.com/office/officeart/2005/8/layout/vProcess5"/>
    <dgm:cxn modelId="{F43BAF24-2417-4281-9F29-A5A7BF97A13F}" type="presOf" srcId="{4EF1368B-D718-4C51-B3D0-E5FA5917CC5E}" destId="{7C939D08-B207-4139-80A8-12ABC5441452}" srcOrd="0" destOrd="0" presId="urn:microsoft.com/office/officeart/2005/8/layout/vProcess5"/>
    <dgm:cxn modelId="{66F43CCC-1AEC-4071-B43B-9EF0D2738BD8}" srcId="{DEE97170-D437-425A-A237-67BB9CBE05DB}" destId="{6E4D408F-32AD-47D1-A16D-752B193FBDFE}" srcOrd="5" destOrd="0" parTransId="{636EF4E3-5624-450B-B1BC-4A79F32BD608}" sibTransId="{C1C6C004-84F5-44B1-A5F2-4A2DBD36F1F6}"/>
    <dgm:cxn modelId="{40245165-9F92-4BDC-8F11-2163FE7F8AB9}" srcId="{DEE97170-D437-425A-A237-67BB9CBE05DB}" destId="{D7E732C1-1361-43B6-831F-20CFD3A5FCC7}" srcOrd="1" destOrd="0" parTransId="{D5B9F917-BEE0-47ED-82D5-778147B81930}" sibTransId="{0D53123C-F92F-4589-B9AF-A06AFEBD82C7}"/>
    <dgm:cxn modelId="{6097B527-3132-4ED2-ADF3-1BC05987AF45}" type="presParOf" srcId="{CB2D59AA-A353-4A40-BBDA-08007AC42405}" destId="{2F9A04D0-769E-487A-964D-6087E680DA00}" srcOrd="0" destOrd="0" presId="urn:microsoft.com/office/officeart/2005/8/layout/vProcess5"/>
    <dgm:cxn modelId="{331A5597-56B7-4AEE-BEB1-5996E07D3919}" type="presParOf" srcId="{CB2D59AA-A353-4A40-BBDA-08007AC42405}" destId="{CB904D7F-7D72-4D15-B8EE-4DFE33A41313}" srcOrd="1" destOrd="0" presId="urn:microsoft.com/office/officeart/2005/8/layout/vProcess5"/>
    <dgm:cxn modelId="{BC3161C2-4F67-4394-BD6F-36AEA1CCC6E8}" type="presParOf" srcId="{CB2D59AA-A353-4A40-BBDA-08007AC42405}" destId="{A54D5F2A-F35A-4D55-9B56-B400460ADCA9}" srcOrd="2" destOrd="0" presId="urn:microsoft.com/office/officeart/2005/8/layout/vProcess5"/>
    <dgm:cxn modelId="{46D1752A-4844-4C8E-8428-8792997869EE}" type="presParOf" srcId="{CB2D59AA-A353-4A40-BBDA-08007AC42405}" destId="{0E2F8B06-E573-42BB-BE2B-8E212633496B}" srcOrd="3" destOrd="0" presId="urn:microsoft.com/office/officeart/2005/8/layout/vProcess5"/>
    <dgm:cxn modelId="{AC7FCC6C-48DD-40A9-B9E7-3EED7A81CAF4}" type="presParOf" srcId="{CB2D59AA-A353-4A40-BBDA-08007AC42405}" destId="{E2EC9770-176F-4F26-B6AC-1FDCBF310C1C}" srcOrd="4" destOrd="0" presId="urn:microsoft.com/office/officeart/2005/8/layout/vProcess5"/>
    <dgm:cxn modelId="{B8F1DECB-2C77-49E1-AA6B-3792D7139AAB}" type="presParOf" srcId="{CB2D59AA-A353-4A40-BBDA-08007AC42405}" destId="{72B5D03C-4D15-41B5-84E7-79C5F0D6F3D3}" srcOrd="5" destOrd="0" presId="urn:microsoft.com/office/officeart/2005/8/layout/vProcess5"/>
    <dgm:cxn modelId="{D7622A36-F7A9-4991-A91E-E76C429B58D1}" type="presParOf" srcId="{CB2D59AA-A353-4A40-BBDA-08007AC42405}" destId="{1D424525-A5D8-4F9F-B516-7868FFA5F216}" srcOrd="6" destOrd="0" presId="urn:microsoft.com/office/officeart/2005/8/layout/vProcess5"/>
    <dgm:cxn modelId="{C948D7FF-D421-413D-8F98-ADC08E292B4F}" type="presParOf" srcId="{CB2D59AA-A353-4A40-BBDA-08007AC42405}" destId="{3C331637-3BDB-42AA-93BE-3648DC6704D2}" srcOrd="7" destOrd="0" presId="urn:microsoft.com/office/officeart/2005/8/layout/vProcess5"/>
    <dgm:cxn modelId="{DE9395EA-6BFB-4A23-B66A-99B1715CF0E4}" type="presParOf" srcId="{CB2D59AA-A353-4A40-BBDA-08007AC42405}" destId="{9677F37C-24B2-40DE-9A66-0020E54D73AB}" srcOrd="8" destOrd="0" presId="urn:microsoft.com/office/officeart/2005/8/layout/vProcess5"/>
    <dgm:cxn modelId="{0BD2D3BF-D729-49BE-B4DC-CFC434D3254F}" type="presParOf" srcId="{CB2D59AA-A353-4A40-BBDA-08007AC42405}" destId="{7C939D08-B207-4139-80A8-12ABC5441452}" srcOrd="9" destOrd="0" presId="urn:microsoft.com/office/officeart/2005/8/layout/vProcess5"/>
    <dgm:cxn modelId="{D54B60A6-5D40-4A8D-A994-0491B6C4AF8F}" type="presParOf" srcId="{CB2D59AA-A353-4A40-BBDA-08007AC42405}" destId="{39CEBE35-4C84-4C9F-8755-25A053B9A0B8}" srcOrd="10" destOrd="0" presId="urn:microsoft.com/office/officeart/2005/8/layout/vProcess5"/>
    <dgm:cxn modelId="{AFCC478F-D923-4FDD-8ADF-5D7E3CA1EB27}" type="presParOf" srcId="{CB2D59AA-A353-4A40-BBDA-08007AC42405}" destId="{8AF50E92-549A-4590-88D1-5DBFB308348D}" srcOrd="11" destOrd="0" presId="urn:microsoft.com/office/officeart/2005/8/layout/vProcess5"/>
    <dgm:cxn modelId="{D113A575-806D-40E5-B830-61E3845F32AD}" type="presParOf" srcId="{CB2D59AA-A353-4A40-BBDA-08007AC42405}" destId="{67576422-06C0-475D-9E9F-640CEB6CCE06}" srcOrd="12" destOrd="0" presId="urn:microsoft.com/office/officeart/2005/8/layout/vProcess5"/>
    <dgm:cxn modelId="{C5A29C90-E121-4ED9-A31C-DDBA5AE9A3C2}" type="presParOf" srcId="{CB2D59AA-A353-4A40-BBDA-08007AC42405}" destId="{C36D3333-58E4-4A39-A145-356126845632}" srcOrd="13" destOrd="0" presId="urn:microsoft.com/office/officeart/2005/8/layout/vProcess5"/>
    <dgm:cxn modelId="{07279899-3097-4D2E-88FF-CCCC1BD3EFE0}" type="presParOf" srcId="{CB2D59AA-A353-4A40-BBDA-08007AC42405}" destId="{D429D459-4AD6-413B-AC8D-162C1E8E22E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E1926-6A3A-4CA5-9626-FBF0F2DF042F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992F688E-11A0-46CA-9F4D-1654B4389028}">
      <dgm:prSet phldrT="[Texte]" custT="1"/>
      <dgm:spPr/>
      <dgm:t>
        <a:bodyPr/>
        <a:lstStyle/>
        <a:p>
          <a:r>
            <a:rPr lang="fr-FR" sz="1400" dirty="0"/>
            <a:t>PILOTAGE</a:t>
          </a:r>
        </a:p>
      </dgm:t>
    </dgm:pt>
    <dgm:pt modelId="{ED8FAAF5-7FD0-466C-82E1-AB5A22A5ED5A}" type="parTrans" cxnId="{35C1AB5E-61BA-474D-A864-E8A8C59FEB14}">
      <dgm:prSet/>
      <dgm:spPr/>
      <dgm:t>
        <a:bodyPr/>
        <a:lstStyle/>
        <a:p>
          <a:endParaRPr lang="fr-FR" sz="1100"/>
        </a:p>
      </dgm:t>
    </dgm:pt>
    <dgm:pt modelId="{263C2DC8-8818-4053-98FA-3A024446C48F}" type="sibTrans" cxnId="{35C1AB5E-61BA-474D-A864-E8A8C59FEB14}">
      <dgm:prSet/>
      <dgm:spPr/>
      <dgm:t>
        <a:bodyPr/>
        <a:lstStyle/>
        <a:p>
          <a:endParaRPr lang="fr-FR" sz="1100"/>
        </a:p>
      </dgm:t>
    </dgm:pt>
    <dgm:pt modelId="{C3F7F510-9D5D-4F3E-9217-9610F95C94FA}">
      <dgm:prSet phldrT="[Texte]" custT="1"/>
      <dgm:spPr/>
      <dgm:t>
        <a:bodyPr/>
        <a:lstStyle/>
        <a:p>
          <a:r>
            <a:rPr lang="fr-FR" sz="1400" dirty="0"/>
            <a:t/>
          </a:r>
          <a:br>
            <a:rPr lang="fr-FR" sz="1400" dirty="0"/>
          </a:br>
          <a:r>
            <a:rPr lang="fr-FR" sz="1400" dirty="0"/>
            <a:t>Elu référent -&gt; Monsieur Arnaud Mercier</a:t>
          </a:r>
          <a:br>
            <a:rPr lang="fr-FR" sz="1400" dirty="0"/>
          </a:br>
          <a:r>
            <a:rPr lang="fr-FR" sz="1400" b="1" i="0" dirty="0"/>
            <a:t>Délégué à la Métropole numérique, à l’innovation, Politique de la donnée, et parcours usager.</a:t>
          </a:r>
          <a:endParaRPr lang="fr-FR" sz="1400" dirty="0"/>
        </a:p>
      </dgm:t>
    </dgm:pt>
    <dgm:pt modelId="{65700F46-2B9C-4F93-A9DD-9B6B6808B5FE}" type="parTrans" cxnId="{CABBBA23-C945-493B-83BD-2A4335E4D4F7}">
      <dgm:prSet/>
      <dgm:spPr/>
      <dgm:t>
        <a:bodyPr/>
        <a:lstStyle/>
        <a:p>
          <a:endParaRPr lang="fr-FR" sz="1100"/>
        </a:p>
      </dgm:t>
    </dgm:pt>
    <dgm:pt modelId="{834279E3-6D85-444C-82DB-6E5A981F035A}" type="sibTrans" cxnId="{CABBBA23-C945-493B-83BD-2A4335E4D4F7}">
      <dgm:prSet/>
      <dgm:spPr/>
      <dgm:t>
        <a:bodyPr/>
        <a:lstStyle/>
        <a:p>
          <a:endParaRPr lang="fr-FR" sz="1100"/>
        </a:p>
      </dgm:t>
    </dgm:pt>
    <dgm:pt modelId="{0BD99BAB-053B-4272-93D2-1E5A9609D9AA}">
      <dgm:prSet phldrT="[Texte]" custT="1"/>
      <dgm:spPr/>
      <dgm:t>
        <a:bodyPr/>
        <a:lstStyle/>
        <a:p>
          <a:r>
            <a:rPr lang="fr-FR" sz="1400" dirty="0"/>
            <a:t/>
          </a:r>
          <a:br>
            <a:rPr lang="fr-FR" sz="1400" dirty="0"/>
          </a:br>
          <a:r>
            <a:rPr lang="fr-FR" sz="1400" dirty="0" smtClean="0"/>
            <a:t>COTECH : Pilotage DGD Eco, Direction  du Numérique </a:t>
          </a:r>
          <a:r>
            <a:rPr lang="fr-FR" sz="1400" dirty="0"/>
            <a:t>et les Directions métiers porteuses des cas d’usages. </a:t>
          </a:r>
          <a:r>
            <a:rPr lang="fr-FR" sz="1200" dirty="0"/>
            <a:t/>
          </a:r>
          <a:br>
            <a:rPr lang="fr-FR" sz="1200" dirty="0"/>
          </a:br>
          <a:r>
            <a:rPr lang="fr-FR" sz="1200" dirty="0"/>
            <a:t/>
          </a:r>
          <a:br>
            <a:rPr lang="fr-FR" sz="1200" dirty="0"/>
          </a:br>
          <a:endParaRPr lang="fr-FR" sz="1200" dirty="0"/>
        </a:p>
      </dgm:t>
    </dgm:pt>
    <dgm:pt modelId="{242B8FEB-E1A8-40B0-9E5D-3C80C9B2E1A1}" type="parTrans" cxnId="{863882D7-75AC-4022-9F59-9C4147DE84C8}">
      <dgm:prSet/>
      <dgm:spPr/>
      <dgm:t>
        <a:bodyPr/>
        <a:lstStyle/>
        <a:p>
          <a:endParaRPr lang="fr-FR" sz="1100"/>
        </a:p>
      </dgm:t>
    </dgm:pt>
    <dgm:pt modelId="{1BAAFE7D-27EC-4D04-B113-AC5265B54F9F}" type="sibTrans" cxnId="{863882D7-75AC-4022-9F59-9C4147DE84C8}">
      <dgm:prSet/>
      <dgm:spPr/>
      <dgm:t>
        <a:bodyPr/>
        <a:lstStyle/>
        <a:p>
          <a:endParaRPr lang="fr-FR" sz="1100"/>
        </a:p>
      </dgm:t>
    </dgm:pt>
    <dgm:pt modelId="{E71A3D2C-9666-4C2D-8017-5E1B1FA22C88}">
      <dgm:prSet phldrT="[Texte]" custT="1"/>
      <dgm:spPr/>
      <dgm:t>
        <a:bodyPr/>
        <a:lstStyle/>
        <a:p>
          <a:r>
            <a:rPr lang="fr-FR" sz="1400" dirty="0"/>
            <a:t>600 000 € HT / 720 000 € TTC</a:t>
          </a:r>
          <a:br>
            <a:rPr lang="fr-FR" sz="1400" dirty="0"/>
          </a:br>
          <a:r>
            <a:rPr lang="fr-FR" sz="1400" dirty="0" smtClean="0"/>
            <a:t>55 000 € de cofinancement Région </a:t>
          </a:r>
          <a:r>
            <a:rPr lang="fr-FR" sz="1400" dirty="0"/>
            <a:t>Sud.</a:t>
          </a:r>
          <a:br>
            <a:rPr lang="fr-FR" sz="1400" dirty="0"/>
          </a:br>
          <a:endParaRPr lang="fr-FR" sz="1400" dirty="0"/>
        </a:p>
      </dgm:t>
    </dgm:pt>
    <dgm:pt modelId="{4630DC40-4860-4C68-B1CC-5D86E8929295}" type="parTrans" cxnId="{E56A590F-649F-41B9-9681-6F6B8BB4F366}">
      <dgm:prSet/>
      <dgm:spPr/>
      <dgm:t>
        <a:bodyPr/>
        <a:lstStyle/>
        <a:p>
          <a:endParaRPr lang="fr-FR" sz="1100"/>
        </a:p>
      </dgm:t>
    </dgm:pt>
    <dgm:pt modelId="{65FCBB2A-61A0-4594-BF3C-6735EC47364E}" type="sibTrans" cxnId="{E56A590F-649F-41B9-9681-6F6B8BB4F366}">
      <dgm:prSet/>
      <dgm:spPr/>
      <dgm:t>
        <a:bodyPr/>
        <a:lstStyle/>
        <a:p>
          <a:endParaRPr lang="fr-FR" sz="1100"/>
        </a:p>
      </dgm:t>
    </dgm:pt>
    <dgm:pt modelId="{AF8FDDD0-DEF5-4FB1-9F65-780AA9BAFCA1}">
      <dgm:prSet phldrT="[Texte]" custT="1"/>
      <dgm:spPr/>
      <dgm:t>
        <a:bodyPr/>
        <a:lstStyle/>
        <a:p>
          <a:r>
            <a:rPr lang="fr-FR" sz="1400" dirty="0"/>
            <a:t>MODE PROJET : démarche  transversale, date de début, date de fin, objectifs et budget cadrés et limités.</a:t>
          </a:r>
        </a:p>
      </dgm:t>
    </dgm:pt>
    <dgm:pt modelId="{82D9EB7B-7626-425D-943F-CFA16CF0D8A0}" type="parTrans" cxnId="{A74D1D07-BB75-46C4-9E24-61DBFB02DB86}">
      <dgm:prSet/>
      <dgm:spPr/>
      <dgm:t>
        <a:bodyPr/>
        <a:lstStyle/>
        <a:p>
          <a:endParaRPr lang="fr-FR" sz="1100"/>
        </a:p>
      </dgm:t>
    </dgm:pt>
    <dgm:pt modelId="{4CD7CE3F-AF55-49E5-9AC4-240C3AB90EFF}" type="sibTrans" cxnId="{A74D1D07-BB75-46C4-9E24-61DBFB02DB86}">
      <dgm:prSet/>
      <dgm:spPr/>
      <dgm:t>
        <a:bodyPr/>
        <a:lstStyle/>
        <a:p>
          <a:endParaRPr lang="fr-FR" sz="1100"/>
        </a:p>
      </dgm:t>
    </dgm:pt>
    <dgm:pt modelId="{65EC4D22-9161-4C5F-814C-ED22EA5F6C26}" type="pres">
      <dgm:prSet presAssocID="{0ADE1926-6A3A-4CA5-9626-FBF0F2DF04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0C6734-5FCE-4ED4-9765-B2AEB423DBBB}" type="pres">
      <dgm:prSet presAssocID="{0ADE1926-6A3A-4CA5-9626-FBF0F2DF042F}" presName="matrix" presStyleCnt="0"/>
      <dgm:spPr/>
    </dgm:pt>
    <dgm:pt modelId="{C152C045-8F20-40B1-806D-FF53FB296E9E}" type="pres">
      <dgm:prSet presAssocID="{0ADE1926-6A3A-4CA5-9626-FBF0F2DF042F}" presName="tile1" presStyleLbl="node1" presStyleIdx="0" presStyleCnt="4"/>
      <dgm:spPr/>
      <dgm:t>
        <a:bodyPr/>
        <a:lstStyle/>
        <a:p>
          <a:endParaRPr lang="fr-FR"/>
        </a:p>
      </dgm:t>
    </dgm:pt>
    <dgm:pt modelId="{D53BF0E4-C174-45EE-BAD3-DAB85EC9D2DA}" type="pres">
      <dgm:prSet presAssocID="{0ADE1926-6A3A-4CA5-9626-FBF0F2DF04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35957-597B-47A0-A5B5-18079C1A752F}" type="pres">
      <dgm:prSet presAssocID="{0ADE1926-6A3A-4CA5-9626-FBF0F2DF042F}" presName="tile2" presStyleLbl="node1" presStyleIdx="1" presStyleCnt="4"/>
      <dgm:spPr/>
      <dgm:t>
        <a:bodyPr/>
        <a:lstStyle/>
        <a:p>
          <a:endParaRPr lang="fr-FR"/>
        </a:p>
      </dgm:t>
    </dgm:pt>
    <dgm:pt modelId="{89FD4671-8E68-444B-AE47-B350CE37E711}" type="pres">
      <dgm:prSet presAssocID="{0ADE1926-6A3A-4CA5-9626-FBF0F2DF04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44D04A-B350-434E-AF5B-0F96F301902E}" type="pres">
      <dgm:prSet presAssocID="{0ADE1926-6A3A-4CA5-9626-FBF0F2DF042F}" presName="tile3" presStyleLbl="node1" presStyleIdx="2" presStyleCnt="4"/>
      <dgm:spPr/>
      <dgm:t>
        <a:bodyPr/>
        <a:lstStyle/>
        <a:p>
          <a:endParaRPr lang="fr-FR"/>
        </a:p>
      </dgm:t>
    </dgm:pt>
    <dgm:pt modelId="{81B48A9A-92AD-4D96-AEE2-39542CCAF1AB}" type="pres">
      <dgm:prSet presAssocID="{0ADE1926-6A3A-4CA5-9626-FBF0F2DF04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69503-3685-4396-87EF-2E490C402B36}" type="pres">
      <dgm:prSet presAssocID="{0ADE1926-6A3A-4CA5-9626-FBF0F2DF042F}" presName="tile4" presStyleLbl="node1" presStyleIdx="3" presStyleCnt="4"/>
      <dgm:spPr/>
      <dgm:t>
        <a:bodyPr/>
        <a:lstStyle/>
        <a:p>
          <a:endParaRPr lang="fr-FR"/>
        </a:p>
      </dgm:t>
    </dgm:pt>
    <dgm:pt modelId="{DD97FA35-B0B5-478D-9383-32691F38A62C}" type="pres">
      <dgm:prSet presAssocID="{0ADE1926-6A3A-4CA5-9626-FBF0F2DF04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1B484A-EDA1-4FA4-B2D8-122B11B6DB5E}" type="pres">
      <dgm:prSet presAssocID="{0ADE1926-6A3A-4CA5-9626-FBF0F2DF042F}" presName="centerTile" presStyleLbl="fgShp" presStyleIdx="0" presStyleCnt="1" custScaleX="79782" custScaleY="6085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A66D4705-B617-4DE9-8751-D45A95D697FA}" type="presOf" srcId="{AF8FDDD0-DEF5-4FB1-9F65-780AA9BAFCA1}" destId="{DD97FA35-B0B5-478D-9383-32691F38A62C}" srcOrd="1" destOrd="0" presId="urn:microsoft.com/office/officeart/2005/8/layout/matrix1"/>
    <dgm:cxn modelId="{84C54B4E-0B36-40F5-B764-DAE538746841}" type="presOf" srcId="{0ADE1926-6A3A-4CA5-9626-FBF0F2DF042F}" destId="{65EC4D22-9161-4C5F-814C-ED22EA5F6C26}" srcOrd="0" destOrd="0" presId="urn:microsoft.com/office/officeart/2005/8/layout/matrix1"/>
    <dgm:cxn modelId="{863882D7-75AC-4022-9F59-9C4147DE84C8}" srcId="{992F688E-11A0-46CA-9F4D-1654B4389028}" destId="{0BD99BAB-053B-4272-93D2-1E5A9609D9AA}" srcOrd="1" destOrd="0" parTransId="{242B8FEB-E1A8-40B0-9E5D-3C80C9B2E1A1}" sibTransId="{1BAAFE7D-27EC-4D04-B113-AC5265B54F9F}"/>
    <dgm:cxn modelId="{35C1AB5E-61BA-474D-A864-E8A8C59FEB14}" srcId="{0ADE1926-6A3A-4CA5-9626-FBF0F2DF042F}" destId="{992F688E-11A0-46CA-9F4D-1654B4389028}" srcOrd="0" destOrd="0" parTransId="{ED8FAAF5-7FD0-466C-82E1-AB5A22A5ED5A}" sibTransId="{263C2DC8-8818-4053-98FA-3A024446C48F}"/>
    <dgm:cxn modelId="{A4B4746E-D755-4496-B9CB-DFD831DF0FD0}" type="presOf" srcId="{C3F7F510-9D5D-4F3E-9217-9610F95C94FA}" destId="{D53BF0E4-C174-45EE-BAD3-DAB85EC9D2DA}" srcOrd="1" destOrd="0" presId="urn:microsoft.com/office/officeart/2005/8/layout/matrix1"/>
    <dgm:cxn modelId="{3C20DDD2-E278-4189-892C-65ED30204DA7}" type="presOf" srcId="{AF8FDDD0-DEF5-4FB1-9F65-780AA9BAFCA1}" destId="{63D69503-3685-4396-87EF-2E490C402B36}" srcOrd="0" destOrd="0" presId="urn:microsoft.com/office/officeart/2005/8/layout/matrix1"/>
    <dgm:cxn modelId="{E56A590F-649F-41B9-9681-6F6B8BB4F366}" srcId="{992F688E-11A0-46CA-9F4D-1654B4389028}" destId="{E71A3D2C-9666-4C2D-8017-5E1B1FA22C88}" srcOrd="2" destOrd="0" parTransId="{4630DC40-4860-4C68-B1CC-5D86E8929295}" sibTransId="{65FCBB2A-61A0-4594-BF3C-6735EC47364E}"/>
    <dgm:cxn modelId="{2B484AE0-B76E-4739-85EB-FAA144A50476}" type="presOf" srcId="{0BD99BAB-053B-4272-93D2-1E5A9609D9AA}" destId="{89FD4671-8E68-444B-AE47-B350CE37E711}" srcOrd="1" destOrd="0" presId="urn:microsoft.com/office/officeart/2005/8/layout/matrix1"/>
    <dgm:cxn modelId="{75896001-E617-48D2-A02C-E2A8D4563C6D}" type="presOf" srcId="{E71A3D2C-9666-4C2D-8017-5E1B1FA22C88}" destId="{81B48A9A-92AD-4D96-AEE2-39542CCAF1AB}" srcOrd="1" destOrd="0" presId="urn:microsoft.com/office/officeart/2005/8/layout/matrix1"/>
    <dgm:cxn modelId="{BA56DEC4-860D-469D-9179-2680D3EC2AD2}" type="presOf" srcId="{C3F7F510-9D5D-4F3E-9217-9610F95C94FA}" destId="{C152C045-8F20-40B1-806D-FF53FB296E9E}" srcOrd="0" destOrd="0" presId="urn:microsoft.com/office/officeart/2005/8/layout/matrix1"/>
    <dgm:cxn modelId="{4271F92E-DD84-434C-9C8B-75EE9B955864}" type="presOf" srcId="{E71A3D2C-9666-4C2D-8017-5E1B1FA22C88}" destId="{4644D04A-B350-434E-AF5B-0F96F301902E}" srcOrd="0" destOrd="0" presId="urn:microsoft.com/office/officeart/2005/8/layout/matrix1"/>
    <dgm:cxn modelId="{4209D964-5F94-4CD5-AC17-4EB3472DC2F0}" type="presOf" srcId="{0BD99BAB-053B-4272-93D2-1E5A9609D9AA}" destId="{B5735957-597B-47A0-A5B5-18079C1A752F}" srcOrd="0" destOrd="0" presId="urn:microsoft.com/office/officeart/2005/8/layout/matrix1"/>
    <dgm:cxn modelId="{409CF318-FA16-46E1-A47B-13558C3A0535}" type="presOf" srcId="{992F688E-11A0-46CA-9F4D-1654B4389028}" destId="{8B1B484A-EDA1-4FA4-B2D8-122B11B6DB5E}" srcOrd="0" destOrd="0" presId="urn:microsoft.com/office/officeart/2005/8/layout/matrix1"/>
    <dgm:cxn modelId="{A74D1D07-BB75-46C4-9E24-61DBFB02DB86}" srcId="{992F688E-11A0-46CA-9F4D-1654B4389028}" destId="{AF8FDDD0-DEF5-4FB1-9F65-780AA9BAFCA1}" srcOrd="3" destOrd="0" parTransId="{82D9EB7B-7626-425D-943F-CFA16CF0D8A0}" sibTransId="{4CD7CE3F-AF55-49E5-9AC4-240C3AB90EFF}"/>
    <dgm:cxn modelId="{CABBBA23-C945-493B-83BD-2A4335E4D4F7}" srcId="{992F688E-11A0-46CA-9F4D-1654B4389028}" destId="{C3F7F510-9D5D-4F3E-9217-9610F95C94FA}" srcOrd="0" destOrd="0" parTransId="{65700F46-2B9C-4F93-A9DD-9B6B6808B5FE}" sibTransId="{834279E3-6D85-444C-82DB-6E5A981F035A}"/>
    <dgm:cxn modelId="{D60E3454-84D7-497A-908A-0DDBC678D14E}" type="presParOf" srcId="{65EC4D22-9161-4C5F-814C-ED22EA5F6C26}" destId="{140C6734-5FCE-4ED4-9765-B2AEB423DBBB}" srcOrd="0" destOrd="0" presId="urn:microsoft.com/office/officeart/2005/8/layout/matrix1"/>
    <dgm:cxn modelId="{4D43E318-17C7-45BB-9B62-E0708B289FE3}" type="presParOf" srcId="{140C6734-5FCE-4ED4-9765-B2AEB423DBBB}" destId="{C152C045-8F20-40B1-806D-FF53FB296E9E}" srcOrd="0" destOrd="0" presId="urn:microsoft.com/office/officeart/2005/8/layout/matrix1"/>
    <dgm:cxn modelId="{FCE75250-52B8-47A8-9F67-D44C72F29850}" type="presParOf" srcId="{140C6734-5FCE-4ED4-9765-B2AEB423DBBB}" destId="{D53BF0E4-C174-45EE-BAD3-DAB85EC9D2DA}" srcOrd="1" destOrd="0" presId="urn:microsoft.com/office/officeart/2005/8/layout/matrix1"/>
    <dgm:cxn modelId="{9C823E70-360F-493F-835D-2F497543B463}" type="presParOf" srcId="{140C6734-5FCE-4ED4-9765-B2AEB423DBBB}" destId="{B5735957-597B-47A0-A5B5-18079C1A752F}" srcOrd="2" destOrd="0" presId="urn:microsoft.com/office/officeart/2005/8/layout/matrix1"/>
    <dgm:cxn modelId="{CB382D9C-E7EE-4393-9D74-5370D747341F}" type="presParOf" srcId="{140C6734-5FCE-4ED4-9765-B2AEB423DBBB}" destId="{89FD4671-8E68-444B-AE47-B350CE37E711}" srcOrd="3" destOrd="0" presId="urn:microsoft.com/office/officeart/2005/8/layout/matrix1"/>
    <dgm:cxn modelId="{BB3290F7-1D22-47CD-8B91-5C09CA7A146B}" type="presParOf" srcId="{140C6734-5FCE-4ED4-9765-B2AEB423DBBB}" destId="{4644D04A-B350-434E-AF5B-0F96F301902E}" srcOrd="4" destOrd="0" presId="urn:microsoft.com/office/officeart/2005/8/layout/matrix1"/>
    <dgm:cxn modelId="{70C44DFB-4A40-404B-BD61-CE34DF6C208C}" type="presParOf" srcId="{140C6734-5FCE-4ED4-9765-B2AEB423DBBB}" destId="{81B48A9A-92AD-4D96-AEE2-39542CCAF1AB}" srcOrd="5" destOrd="0" presId="urn:microsoft.com/office/officeart/2005/8/layout/matrix1"/>
    <dgm:cxn modelId="{980D1B5F-D64B-41B8-B3A7-524F7030C2E7}" type="presParOf" srcId="{140C6734-5FCE-4ED4-9765-B2AEB423DBBB}" destId="{63D69503-3685-4396-87EF-2E490C402B36}" srcOrd="6" destOrd="0" presId="urn:microsoft.com/office/officeart/2005/8/layout/matrix1"/>
    <dgm:cxn modelId="{7F7D02F4-6479-4571-A1A4-D6032BE3B2AF}" type="presParOf" srcId="{140C6734-5FCE-4ED4-9765-B2AEB423DBBB}" destId="{DD97FA35-B0B5-478D-9383-32691F38A62C}" srcOrd="7" destOrd="0" presId="urn:microsoft.com/office/officeart/2005/8/layout/matrix1"/>
    <dgm:cxn modelId="{3D20C9DD-B0E2-4B85-860E-998F8BA0FCF2}" type="presParOf" srcId="{65EC4D22-9161-4C5F-814C-ED22EA5F6C26}" destId="{8B1B484A-EDA1-4FA4-B2D8-122B11B6DB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04D7F-7D72-4D15-B8EE-4DFE33A41313}">
      <dsp:nvSpPr>
        <dsp:cNvPr id="0" name=""/>
        <dsp:cNvSpPr/>
      </dsp:nvSpPr>
      <dsp:spPr>
        <a:xfrm>
          <a:off x="0" y="6632"/>
          <a:ext cx="492758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SEPTEMBRE / OCTOBRE 2021 : publication du marché.</a:t>
          </a:r>
        </a:p>
      </dsp:txBody>
      <dsp:txXfrm>
        <a:off x="28567" y="35199"/>
        <a:ext cx="3760975" cy="918226"/>
      </dsp:txXfrm>
    </dsp:sp>
    <dsp:sp modelId="{A54D5F2A-F35A-4D55-9B56-B400460ADCA9}">
      <dsp:nvSpPr>
        <dsp:cNvPr id="0" name=""/>
        <dsp:cNvSpPr/>
      </dsp:nvSpPr>
      <dsp:spPr>
        <a:xfrm>
          <a:off x="367968" y="1110826"/>
          <a:ext cx="492758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Mars 2022 : attribution du marché et démarrage des travaux.</a:t>
          </a:r>
        </a:p>
      </dsp:txBody>
      <dsp:txXfrm>
        <a:off x="396535" y="1139393"/>
        <a:ext cx="3868495" cy="918226"/>
      </dsp:txXfrm>
    </dsp:sp>
    <dsp:sp modelId="{0E2F8B06-E573-42BB-BE2B-8E212633496B}">
      <dsp:nvSpPr>
        <dsp:cNvPr id="0" name=""/>
        <dsp:cNvSpPr/>
      </dsp:nvSpPr>
      <dsp:spPr>
        <a:xfrm>
          <a:off x="735937" y="2221653"/>
          <a:ext cx="492758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Mars </a:t>
          </a:r>
          <a:r>
            <a:rPr lang="fr-FR" sz="1500" kern="1200" dirty="0" smtClean="0"/>
            <a:t>2022 -&gt; mars 2023 </a:t>
          </a:r>
          <a:r>
            <a:rPr lang="fr-FR" sz="1500" kern="1200" dirty="0"/>
            <a:t>: déploiement des équipements sur site, ateliers fonctionnels, mise en place de la plateforme.</a:t>
          </a:r>
        </a:p>
      </dsp:txBody>
      <dsp:txXfrm>
        <a:off x="764504" y="2250220"/>
        <a:ext cx="3868495" cy="918226"/>
      </dsp:txXfrm>
    </dsp:sp>
    <dsp:sp modelId="{E2EC9770-176F-4F26-B6AC-1FDCBF310C1C}">
      <dsp:nvSpPr>
        <dsp:cNvPr id="0" name=""/>
        <dsp:cNvSpPr/>
      </dsp:nvSpPr>
      <dsp:spPr>
        <a:xfrm>
          <a:off x="1103906" y="3332480"/>
          <a:ext cx="492758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Mars 2023 -&gt; juin 2023 </a:t>
          </a:r>
          <a:r>
            <a:rPr lang="fr-FR" sz="1500" kern="1200" dirty="0"/>
            <a:t>: fin des </a:t>
          </a:r>
          <a:r>
            <a:rPr lang="fr-FR" sz="1500" kern="1200" dirty="0" smtClean="0"/>
            <a:t>déploiements, partie  forfaitaire du marché, </a:t>
          </a:r>
          <a:r>
            <a:rPr lang="fr-FR" sz="1500" kern="1200" dirty="0"/>
            <a:t>exploitation des équipements et de la </a:t>
          </a:r>
          <a:r>
            <a:rPr lang="fr-FR" sz="1500" kern="1200" dirty="0" smtClean="0"/>
            <a:t>plateforme IOT. </a:t>
          </a:r>
          <a:endParaRPr lang="fr-FR" sz="1500" kern="1200" dirty="0"/>
        </a:p>
      </dsp:txBody>
      <dsp:txXfrm>
        <a:off x="1132473" y="3361047"/>
        <a:ext cx="3868495" cy="918226"/>
      </dsp:txXfrm>
    </dsp:sp>
    <dsp:sp modelId="{72B5D03C-4D15-41B5-84E7-79C5F0D6F3D3}">
      <dsp:nvSpPr>
        <dsp:cNvPr id="0" name=""/>
        <dsp:cNvSpPr/>
      </dsp:nvSpPr>
      <dsp:spPr>
        <a:xfrm>
          <a:off x="1471875" y="4443306"/>
          <a:ext cx="4927581" cy="975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2023 - 2025 : maintenance opérationnelle, ajout de cas d’usages et de données, montée en compétences, bilan qualitatif et quantitatif.</a:t>
          </a:r>
        </a:p>
      </dsp:txBody>
      <dsp:txXfrm>
        <a:off x="1500442" y="4471873"/>
        <a:ext cx="3868495" cy="918226"/>
      </dsp:txXfrm>
    </dsp:sp>
    <dsp:sp modelId="{1D424525-A5D8-4F9F-B516-7868FFA5F216}">
      <dsp:nvSpPr>
        <dsp:cNvPr id="0" name=""/>
        <dsp:cNvSpPr/>
      </dsp:nvSpPr>
      <dsp:spPr>
        <a:xfrm>
          <a:off x="4293597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4436243" y="712554"/>
        <a:ext cx="348692" cy="477073"/>
      </dsp:txXfrm>
    </dsp:sp>
    <dsp:sp modelId="{3C331637-3BDB-42AA-93BE-3648DC6704D2}">
      <dsp:nvSpPr>
        <dsp:cNvPr id="0" name=""/>
        <dsp:cNvSpPr/>
      </dsp:nvSpPr>
      <dsp:spPr>
        <a:xfrm>
          <a:off x="4661566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4804212" y="1823381"/>
        <a:ext cx="348692" cy="477073"/>
      </dsp:txXfrm>
    </dsp:sp>
    <dsp:sp modelId="{9677F37C-24B2-40DE-9A66-0020E54D73AB}">
      <dsp:nvSpPr>
        <dsp:cNvPr id="0" name=""/>
        <dsp:cNvSpPr/>
      </dsp:nvSpPr>
      <dsp:spPr>
        <a:xfrm>
          <a:off x="502953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5172181" y="2917952"/>
        <a:ext cx="348692" cy="477073"/>
      </dsp:txXfrm>
    </dsp:sp>
    <dsp:sp modelId="{7C939D08-B207-4139-80A8-12ABC5441452}">
      <dsp:nvSpPr>
        <dsp:cNvPr id="0" name=""/>
        <dsp:cNvSpPr/>
      </dsp:nvSpPr>
      <dsp:spPr>
        <a:xfrm>
          <a:off x="5397504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5540150" y="4039616"/>
        <a:ext cx="348692" cy="47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2C045-8F20-40B1-806D-FF53FB296E9E}">
      <dsp:nvSpPr>
        <dsp:cNvPr id="0" name=""/>
        <dsp:cNvSpPr/>
      </dsp:nvSpPr>
      <dsp:spPr>
        <a:xfrm rot="16200000">
          <a:off x="383540" y="-383540"/>
          <a:ext cx="1600200" cy="236728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/>
          </a:r>
          <a:br>
            <a:rPr lang="fr-FR" sz="1400" kern="1200" dirty="0"/>
          </a:br>
          <a:r>
            <a:rPr lang="fr-FR" sz="1400" kern="1200" dirty="0"/>
            <a:t>Elu référent -&gt; Monsieur Arnaud Mercier</a:t>
          </a:r>
          <a:br>
            <a:rPr lang="fr-FR" sz="1400" kern="1200" dirty="0"/>
          </a:br>
          <a:r>
            <a:rPr lang="fr-FR" sz="1400" b="1" i="0" kern="1200" dirty="0"/>
            <a:t>Délégué à la Métropole numérique, à l’innovation, Politique de la donnée, et parcours usager.</a:t>
          </a:r>
          <a:endParaRPr lang="fr-FR" sz="1400" kern="1200" dirty="0"/>
        </a:p>
      </dsp:txBody>
      <dsp:txXfrm rot="5400000">
        <a:off x="0" y="0"/>
        <a:ext cx="2367280" cy="1200150"/>
      </dsp:txXfrm>
    </dsp:sp>
    <dsp:sp modelId="{B5735957-597B-47A0-A5B5-18079C1A752F}">
      <dsp:nvSpPr>
        <dsp:cNvPr id="0" name=""/>
        <dsp:cNvSpPr/>
      </dsp:nvSpPr>
      <dsp:spPr>
        <a:xfrm>
          <a:off x="2367280" y="0"/>
          <a:ext cx="2367280" cy="1600200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/>
          </a:r>
          <a:br>
            <a:rPr lang="fr-FR" sz="1400" kern="1200" dirty="0"/>
          </a:br>
          <a:r>
            <a:rPr lang="fr-FR" sz="1400" kern="1200" dirty="0" smtClean="0"/>
            <a:t>COTECH : Pilotage DGD Eco, Direction  du Numérique </a:t>
          </a:r>
          <a:r>
            <a:rPr lang="fr-FR" sz="1400" kern="1200" dirty="0"/>
            <a:t>et les Directions métiers porteuses des cas d’usages. </a:t>
          </a:r>
          <a:r>
            <a:rPr lang="fr-FR" sz="1200" kern="1200" dirty="0"/>
            <a:t/>
          </a:r>
          <a:br>
            <a:rPr lang="fr-FR" sz="1200" kern="1200" dirty="0"/>
          </a:br>
          <a:r>
            <a:rPr lang="fr-FR" sz="1200" kern="1200" dirty="0"/>
            <a:t/>
          </a:r>
          <a:br>
            <a:rPr lang="fr-FR" sz="1200" kern="1200" dirty="0"/>
          </a:br>
          <a:endParaRPr lang="fr-FR" sz="1200" kern="1200" dirty="0"/>
        </a:p>
      </dsp:txBody>
      <dsp:txXfrm>
        <a:off x="2367280" y="0"/>
        <a:ext cx="2367280" cy="1200150"/>
      </dsp:txXfrm>
    </dsp:sp>
    <dsp:sp modelId="{4644D04A-B350-434E-AF5B-0F96F301902E}">
      <dsp:nvSpPr>
        <dsp:cNvPr id="0" name=""/>
        <dsp:cNvSpPr/>
      </dsp:nvSpPr>
      <dsp:spPr>
        <a:xfrm rot="10800000">
          <a:off x="0" y="1600200"/>
          <a:ext cx="2367280" cy="1600200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600 000 € HT / 720 000 € TTC</a:t>
          </a:r>
          <a:br>
            <a:rPr lang="fr-FR" sz="1400" kern="1200" dirty="0"/>
          </a:br>
          <a:r>
            <a:rPr lang="fr-FR" sz="1400" kern="1200" dirty="0" smtClean="0"/>
            <a:t>55 000 € de cofinancement Région </a:t>
          </a:r>
          <a:r>
            <a:rPr lang="fr-FR" sz="1400" kern="1200" dirty="0"/>
            <a:t>Sud.</a:t>
          </a:r>
          <a:br>
            <a:rPr lang="fr-FR" sz="1400" kern="1200" dirty="0"/>
          </a:br>
          <a:endParaRPr lang="fr-FR" sz="1400" kern="1200" dirty="0"/>
        </a:p>
      </dsp:txBody>
      <dsp:txXfrm rot="10800000">
        <a:off x="0" y="2000250"/>
        <a:ext cx="2367280" cy="1200150"/>
      </dsp:txXfrm>
    </dsp:sp>
    <dsp:sp modelId="{63D69503-3685-4396-87EF-2E490C402B36}">
      <dsp:nvSpPr>
        <dsp:cNvPr id="0" name=""/>
        <dsp:cNvSpPr/>
      </dsp:nvSpPr>
      <dsp:spPr>
        <a:xfrm rot="5400000">
          <a:off x="2750820" y="1216659"/>
          <a:ext cx="1600200" cy="2367280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MODE PROJET : démarche  transversale, date de début, date de fin, objectifs et budget cadrés et limités.</a:t>
          </a:r>
        </a:p>
      </dsp:txBody>
      <dsp:txXfrm rot="-5400000">
        <a:off x="2367280" y="2000249"/>
        <a:ext cx="2367280" cy="1200150"/>
      </dsp:txXfrm>
    </dsp:sp>
    <dsp:sp modelId="{8B1B484A-EDA1-4FA4-B2D8-122B11B6DB5E}">
      <dsp:nvSpPr>
        <dsp:cNvPr id="0" name=""/>
        <dsp:cNvSpPr/>
      </dsp:nvSpPr>
      <dsp:spPr>
        <a:xfrm>
          <a:off x="1800681" y="1356765"/>
          <a:ext cx="1133198" cy="48686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PILOTAGE</a:t>
          </a:r>
        </a:p>
      </dsp:txBody>
      <dsp:txXfrm>
        <a:off x="1824448" y="1380532"/>
        <a:ext cx="1085664" cy="43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3D56-1BDD-473A-BB8B-CAB64F819988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701F-3959-4C15-9C8E-2CEC6E056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0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16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041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62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711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7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5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36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217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8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EBD89-D5B5-5F4E-ADC1-F6E5D056472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78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6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La « Smart City » vise à améliorer le cadre de vie et les services proposés aux administrés d’un territoire en tirant le </a:t>
            </a:r>
            <a:r>
              <a:rPr lang="fr-FR" sz="1600" b="1" dirty="0">
                <a:solidFill>
                  <a:schemeClr val="tx2"/>
                </a:solidFill>
              </a:rPr>
              <a:t>meilleur parti du numérique, de l’internet des objets et de l’innovation</a:t>
            </a:r>
            <a:r>
              <a:rPr lang="fr-FR" sz="1600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L’efficience des services publics proposés par la Métropole </a:t>
            </a:r>
            <a:r>
              <a:rPr lang="fr-FR" sz="1600" b="1" dirty="0">
                <a:solidFill>
                  <a:schemeClr val="tx2"/>
                </a:solidFill>
              </a:rPr>
              <a:t>est donc très étroitement liée à la définition et la mise en œuvre d’une ville intelligente</a:t>
            </a:r>
            <a:r>
              <a:rPr lang="fr-FR" sz="1600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A travers ses compétences, </a:t>
            </a:r>
            <a:r>
              <a:rPr lang="fr-FR" sz="1600" dirty="0">
                <a:solidFill>
                  <a:schemeClr val="tx2"/>
                </a:solidFill>
              </a:rPr>
              <a:t>la métropole opère des infrastructures de réseaux directement perfectibles par l’innovation numérique et les réseaux de capteurs : mobilité, assainissement, éclairage, déchets, qualité de l’air, nuisances sonores, développement économique, social et culturel….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Une feuille de route « Smart Métropole », </a:t>
            </a:r>
            <a:r>
              <a:rPr lang="fr-FR" sz="1600" dirty="0">
                <a:solidFill>
                  <a:schemeClr val="tx2"/>
                </a:solidFill>
              </a:rPr>
              <a:t>pensée en mode </a:t>
            </a:r>
            <a:r>
              <a:rPr lang="fr-FR" sz="1600" b="1" dirty="0">
                <a:solidFill>
                  <a:schemeClr val="tx2"/>
                </a:solidFill>
              </a:rPr>
              <a:t>projet totémique et transversal </a:t>
            </a:r>
            <a:r>
              <a:rPr lang="fr-FR" sz="1600" dirty="0">
                <a:solidFill>
                  <a:schemeClr val="tx2"/>
                </a:solidFill>
              </a:rPr>
              <a:t>est en cours de rédaction pour être soumise à la nouvelle mandature</a:t>
            </a:r>
            <a:endParaRPr lang="en-US" altLang="en-US" sz="1600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57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0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Société	</a:t>
            </a:r>
            <a:r>
              <a:rPr lang="fr-FR" sz="1600" b="1" i="0" u="none" strike="noStrike" baseline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SPIE	BUSIT	</a:t>
            </a:r>
            <a:r>
              <a:rPr lang="fr-FR" sz="1600" b="1" i="0" u="none" strike="noStrike" baseline="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IOThink</a:t>
            </a:r>
            <a:r>
              <a:rPr lang="fr-FR" sz="1600" b="1" i="0" u="none" strike="noStrike" baseline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	Atos	SNEF	ENGIE	Bouygues E&amp;S	JAGUAR NETWORK	ESN 	AWS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Estimation 600K€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 : Procédure – Olivier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 retraits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offres ; entre 188 125€ t 792329€ ; Moyenne à 510 000€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Offre anormalement basse de Citequip / Citetech ; moyenne sans eux 535 000€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5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 qualité des offres ; De nombreux intégrateurs matures et pertinents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Proposition de CEGELEC Infra / Citeos / Cerema : meilleure note technique et prix de 571 519€, inférieur de 4,75% à l’estimation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6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76E21-1AA4-BF4D-B438-7FC7C309834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07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5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42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nd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équipement électronique, circuit, rue, cité&#10;&#10;Description générée automatiquement">
            <a:extLst>
              <a:ext uri="{FF2B5EF4-FFF2-40B4-BE49-F238E27FC236}">
                <a16:creationId xmlns:a16="http://schemas.microsoft.com/office/drawing/2014/main" id="{EBE7267A-79EC-3248-8415-3A10B47D0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31" t="-112" r="16539"/>
          <a:stretch/>
        </p:blipFill>
        <p:spPr>
          <a:xfrm>
            <a:off x="-171450" y="-7800"/>
            <a:ext cx="12363450" cy="6991800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631767" y="6284421"/>
            <a:ext cx="182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631767" y="2690178"/>
            <a:ext cx="5625342" cy="535531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00788E"/>
              </a:clrFrom>
              <a:clrTo>
                <a:srgbClr val="00788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43438" r="-1309" b="-5430"/>
          <a:stretch/>
        </p:blipFill>
        <p:spPr>
          <a:xfrm>
            <a:off x="3643313" y="4386265"/>
            <a:ext cx="8718312" cy="285491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F2D88E5-EE4A-204F-B068-5EB916E3AF99}"/>
              </a:ext>
            </a:extLst>
          </p:cNvPr>
          <p:cNvCxnSpPr/>
          <p:nvPr userDrawn="1"/>
        </p:nvCxnSpPr>
        <p:spPr>
          <a:xfrm>
            <a:off x="6211508" y="500118"/>
            <a:ext cx="0" cy="324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8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76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1LIGNE_SOUSTITRE_1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50B75F8-A871-0540-99D3-448790EA0031}"/>
              </a:ext>
            </a:extLst>
          </p:cNvPr>
          <p:cNvSpPr/>
          <p:nvPr userDrawn="1"/>
        </p:nvSpPr>
        <p:spPr>
          <a:xfrm>
            <a:off x="601753" y="1211370"/>
            <a:ext cx="10059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bg1"/>
              </a:gs>
              <a:gs pos="49000">
                <a:srgbClr val="F58221"/>
              </a:gs>
              <a:gs pos="0">
                <a:srgbClr val="9C0A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fr-FR" sz="2600">
              <a:latin typeface="Vinci Rounded" panose="020005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D5CA5FF-AE11-F844-90AF-69925E37C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781BA-A43F-C341-8663-DF457AFC3D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1ED7BC7A-CFDB-7043-99B6-62586C561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6560"/>
            <a:ext cx="10744200" cy="731272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TITRE SUR UNE LIGNE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2A450-119A-5D4C-8FD1-684155770F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20627"/>
            <a:ext cx="10744200" cy="727075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002060"/>
                </a:solidFill>
                <a:latin typeface="Vinci Sans" panose="02000000000000000000" pitchFamily="2" charset="77"/>
              </a:defRPr>
            </a:lvl1pPr>
          </a:lstStyle>
          <a:p>
            <a:r>
              <a:rPr lang="fr-FR" sz="2800" b="0" i="0" cap="none">
                <a:latin typeface="Vinci Sans Light" panose="02000000000000000000" pitchFamily="2" charset="77"/>
              </a:rPr>
              <a:t>SOUS-TITRE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529BBCB5-C79F-C24D-9A4A-535A619227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599" y="2220497"/>
            <a:ext cx="10744199" cy="3806888"/>
          </a:xfrm>
          <a:prstGeom prst="rect">
            <a:avLst/>
          </a:prstGeom>
        </p:spPr>
        <p:txBody>
          <a:bodyPr lIns="0"/>
          <a:lstStyle>
            <a:lvl1pPr>
              <a:defRPr sz="2000" b="1" i="0">
                <a:solidFill>
                  <a:srgbClr val="F58221"/>
                </a:solidFill>
                <a:latin typeface="Vinci Sans" panose="02000000000000000000" pitchFamily="2" charset="77"/>
              </a:defRPr>
            </a:lvl1pPr>
            <a:lvl2pPr>
              <a:buClr>
                <a:srgbClr val="9C0A4A"/>
              </a:buClr>
              <a:defRPr sz="1500" b="1" i="0">
                <a:solidFill>
                  <a:srgbClr val="F58221"/>
                </a:solidFill>
                <a:latin typeface="Vinci Sans" panose="02000000000000000000" pitchFamily="2" charset="77"/>
              </a:defRPr>
            </a:lvl2pPr>
            <a:lvl3pPr>
              <a:buClr>
                <a:srgbClr val="9C0A4A"/>
              </a:buClr>
              <a:defRPr sz="1300" b="1" i="0">
                <a:solidFill>
                  <a:srgbClr val="002060"/>
                </a:solidFill>
                <a:latin typeface="Vinci Sans" panose="02000000000000000000" pitchFamily="2" charset="77"/>
              </a:defRPr>
            </a:lvl3pPr>
            <a:lvl4pPr>
              <a:buClr>
                <a:srgbClr val="9C0A4A"/>
              </a:buClr>
              <a:defRPr sz="1300">
                <a:solidFill>
                  <a:srgbClr val="002060"/>
                </a:solidFill>
                <a:latin typeface="Vinci Sans" panose="02000000000000000000" pitchFamily="2" charset="77"/>
              </a:defRPr>
            </a:lvl4pPr>
            <a:lvl5pPr>
              <a:defRPr>
                <a:latin typeface="Vinci Sans" panose="02000000000000000000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208C075-6483-064A-A510-CB5A0412E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882" y="6502206"/>
            <a:ext cx="4114800" cy="14978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700" spc="120" baseline="0">
                <a:solidFill>
                  <a:srgbClr val="9C0A4A"/>
                </a:solidFill>
                <a:latin typeface="Vinci Sans" panose="02000000000000000000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98115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1LIGNE_SOUSTITRE_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50B75F8-A871-0540-99D3-448790EA0031}"/>
              </a:ext>
            </a:extLst>
          </p:cNvPr>
          <p:cNvSpPr/>
          <p:nvPr userDrawn="1"/>
        </p:nvSpPr>
        <p:spPr>
          <a:xfrm>
            <a:off x="601753" y="1211370"/>
            <a:ext cx="1005983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chemeClr val="bg1"/>
              </a:gs>
              <a:gs pos="49000">
                <a:srgbClr val="F58221"/>
              </a:gs>
              <a:gs pos="0">
                <a:srgbClr val="9C0A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fr-FR" sz="2600">
              <a:latin typeface="Vinci Rounded" panose="020005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D5CA5FF-AE11-F844-90AF-69925E37C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781BA-A43F-C341-8663-DF457AFC3D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1ED7BC7A-CFDB-7043-99B6-62586C561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6560"/>
            <a:ext cx="10744200" cy="731272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TITRE SUR UNE LIGNE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2A450-119A-5D4C-8FD1-684155770F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20627"/>
            <a:ext cx="10744200" cy="727075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002060"/>
                </a:solidFill>
                <a:latin typeface="Vinci Sans" panose="02000000000000000000" pitchFamily="2" charset="77"/>
              </a:defRPr>
            </a:lvl1pPr>
          </a:lstStyle>
          <a:p>
            <a:r>
              <a:rPr lang="fr-FR" sz="2800" b="0" i="0" cap="none">
                <a:latin typeface="Vinci Sans Light" panose="02000000000000000000" pitchFamily="2" charset="77"/>
              </a:rPr>
              <a:t>SOUS-TITRE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502005C-7382-AA47-89D0-D80F7DA22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882" y="6502206"/>
            <a:ext cx="4114800" cy="14978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700" spc="120" baseline="0">
                <a:solidFill>
                  <a:srgbClr val="9C0A4A"/>
                </a:solidFill>
                <a:latin typeface="Vinci Sans" panose="02000000000000000000" pitchFamily="2" charset="77"/>
              </a:defRPr>
            </a:lvl1pPr>
          </a:lstStyle>
          <a:p>
            <a:r>
              <a:rPr lang="fr-FR"/>
              <a:t>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9291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6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5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2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9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0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5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0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99F9-5754-4314-B9E8-84CE4F0521F1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225F-90CF-463C-833A-0287BF40A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3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2202533" y="2518102"/>
            <a:ext cx="7598692" cy="1082348"/>
          </a:xfrm>
          <a:solidFill>
            <a:srgbClr val="ED6C26">
              <a:alpha val="70588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fr-FR" sz="4000" b="0" dirty="0" smtClean="0"/>
              <a:t>Programme Smart </a:t>
            </a:r>
            <a:r>
              <a:rPr lang="fr-FR" sz="4000" b="0" dirty="0" smtClean="0"/>
              <a:t>Métropole</a:t>
            </a:r>
          </a:p>
        </p:txBody>
      </p:sp>
    </p:spTree>
    <p:extLst>
      <p:ext uri="{BB962C8B-B14F-4D97-AF65-F5344CB8AC3E}">
        <p14:creationId xmlns:p14="http://schemas.microsoft.com/office/powerpoint/2010/main" val="2197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1" y="-11299"/>
            <a:ext cx="12385817" cy="7755038"/>
          </a:xfrm>
          <a:prstGeom prst="rect">
            <a:avLst/>
          </a:prstGeom>
          <a:effectLst>
            <a:outerShdw blurRad="1016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2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337196" y="3848931"/>
            <a:ext cx="1731603" cy="3363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des </a:t>
            </a:r>
            <a:r>
              <a:rPr lang="fr-FR" sz="1200" b="1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eaux</a:t>
            </a:r>
            <a:endParaRPr lang="fr-FR" sz="1200" b="1" spc="90" dirty="0">
              <a:solidFill>
                <a:schemeClr val="tx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cxnSp>
        <p:nvCxnSpPr>
          <p:cNvPr id="59" name="Connecteur droit avec flèche 58"/>
          <p:cNvCxnSpPr>
            <a:endCxn id="41" idx="5"/>
          </p:cNvCxnSpPr>
          <p:nvPr/>
        </p:nvCxnSpPr>
        <p:spPr>
          <a:xfrm flipH="1" flipV="1">
            <a:off x="2360876" y="2125359"/>
            <a:ext cx="2315757" cy="806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6315075" y="1590598"/>
            <a:ext cx="968004" cy="1351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V="1">
            <a:off x="7066012" y="2670020"/>
            <a:ext cx="2935238" cy="29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endCxn id="58" idx="1"/>
          </p:cNvCxnSpPr>
          <p:nvPr/>
        </p:nvCxnSpPr>
        <p:spPr>
          <a:xfrm>
            <a:off x="6936935" y="3421250"/>
            <a:ext cx="2961901" cy="1163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2180835" y="3414806"/>
            <a:ext cx="2495798" cy="1305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212978" y="1250776"/>
            <a:ext cx="1760172" cy="2540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200" b="1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îlots de chaleur</a:t>
            </a:r>
            <a:endParaRPr lang="fr-FR" sz="1200" b="1" spc="90" dirty="0">
              <a:solidFill>
                <a:schemeClr val="tx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54995" y="157552"/>
            <a:ext cx="2350036" cy="2305429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2" y="588084"/>
            <a:ext cx="1730720" cy="1427358"/>
          </a:xfrm>
          <a:prstGeom prst="rect">
            <a:avLst/>
          </a:prstGeom>
        </p:spPr>
      </p:pic>
      <p:sp>
        <p:nvSpPr>
          <p:cNvPr id="43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2829227" y="1098828"/>
            <a:ext cx="1703432" cy="72527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UPCITI / </a:t>
            </a:r>
            <a:r>
              <a:rPr lang="fr-FR" sz="2000" b="1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Tagmaster</a:t>
            </a:r>
            <a:endParaRPr lang="fr-FR" sz="2000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090576" y="4296659"/>
            <a:ext cx="1090258" cy="1064423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320781" y="4523042"/>
            <a:ext cx="602895" cy="5586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?</a:t>
            </a:r>
            <a:endParaRPr lang="fr-FR" sz="2000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3688721" y="4570548"/>
            <a:ext cx="1966610" cy="197035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51" y="4843904"/>
            <a:ext cx="1342390" cy="1376921"/>
          </a:xfrm>
          <a:prstGeom prst="rect">
            <a:avLst/>
          </a:prstGeom>
        </p:spPr>
      </p:pic>
      <p:sp>
        <p:nvSpPr>
          <p:cNvPr id="54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870899" y="4761705"/>
            <a:ext cx="1592772" cy="4118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INEO</a:t>
            </a:r>
            <a:r>
              <a:rPr lang="fr-FR" sz="22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 </a:t>
            </a:r>
            <a:r>
              <a:rPr lang="fr-FR" sz="2200" b="1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Sense</a:t>
            </a:r>
            <a:endParaRPr lang="fr-FR" sz="2200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9721089" y="791146"/>
            <a:ext cx="2057878" cy="222022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67" y="993528"/>
            <a:ext cx="1803820" cy="1854327"/>
          </a:xfrm>
          <a:prstGeom prst="rect">
            <a:avLst/>
          </a:prstGeom>
        </p:spPr>
      </p:pic>
      <p:sp>
        <p:nvSpPr>
          <p:cNvPr id="5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8495482" y="1654978"/>
            <a:ext cx="1474002" cy="512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200" b="1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Wavely</a:t>
            </a:r>
            <a:endParaRPr lang="fr-FR" sz="2200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9619184" y="4294154"/>
            <a:ext cx="1909585" cy="198725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60" y="4718846"/>
            <a:ext cx="1499232" cy="1137348"/>
          </a:xfrm>
          <a:prstGeom prst="rect">
            <a:avLst/>
          </a:prstGeom>
        </p:spPr>
      </p:pic>
      <p:sp>
        <p:nvSpPr>
          <p:cNvPr id="61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7726923" y="3639623"/>
            <a:ext cx="1539039" cy="57783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Lacroix</a:t>
            </a:r>
          </a:p>
        </p:txBody>
      </p:sp>
      <p:sp>
        <p:nvSpPr>
          <p:cNvPr id="66" name="Ellipse 65"/>
          <p:cNvSpPr/>
          <p:nvPr/>
        </p:nvSpPr>
        <p:spPr>
          <a:xfrm>
            <a:off x="7066012" y="108329"/>
            <a:ext cx="1735323" cy="1738879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12" y="390856"/>
            <a:ext cx="1185578" cy="1187940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H="1">
            <a:off x="5183254" y="3472629"/>
            <a:ext cx="360296" cy="124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282138" y="490334"/>
            <a:ext cx="1654797" cy="6746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METEO CONCEPT</a:t>
            </a:r>
            <a:endParaRPr lang="fr-FR" sz="2000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49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762385" y="5249796"/>
            <a:ext cx="1874872" cy="3266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des points d’apport volontaires </a:t>
            </a:r>
          </a:p>
        </p:txBody>
      </p:sp>
      <p:sp>
        <p:nvSpPr>
          <p:cNvPr id="35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2776982" y="1916161"/>
            <a:ext cx="1753671" cy="4251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du trafic vélos et </a:t>
            </a:r>
            <a:r>
              <a:rPr lang="fr-FR" sz="1100" b="1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piétons</a:t>
            </a:r>
            <a:endParaRPr lang="fr-FR" sz="1100" b="1" spc="90" dirty="0">
              <a:solidFill>
                <a:schemeClr val="tx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36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8391155" y="2265493"/>
            <a:ext cx="1629510" cy="270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du </a:t>
            </a:r>
            <a:r>
              <a:rPr lang="fr-FR" sz="1200" b="1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bruit</a:t>
            </a:r>
            <a:endParaRPr lang="fr-FR" sz="1200" b="1" spc="90" dirty="0">
              <a:solidFill>
                <a:schemeClr val="tx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456884" y="2875745"/>
            <a:ext cx="3138126" cy="568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spc="90" dirty="0" smtClean="0">
                <a:solidFill>
                  <a:schemeClr val="tx1"/>
                </a:solidFill>
                <a:effectLst/>
                <a:latin typeface="Avenir Black" panose="02000503020000020003" pitchFamily="2" charset="0"/>
                <a:ea typeface="Calibri" charset="0"/>
                <a:cs typeface="Calibri" charset="0"/>
              </a:rPr>
              <a:t>LES TECHNOLOGIES</a:t>
            </a:r>
            <a:endParaRPr lang="fr-FR" sz="1600" dirty="0">
              <a:solidFill>
                <a:schemeClr val="tx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8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7652905" y="4352813"/>
            <a:ext cx="1711561" cy="234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Eclairage </a:t>
            </a:r>
            <a:r>
              <a:rPr lang="fr-FR" sz="1200" b="1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intelligent</a:t>
            </a:r>
            <a:endParaRPr lang="fr-FR" sz="1200" b="1" spc="90" dirty="0">
              <a:solidFill>
                <a:schemeClr val="tx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1" y="-11299"/>
            <a:ext cx="12385817" cy="7755038"/>
          </a:xfrm>
          <a:prstGeom prst="rect">
            <a:avLst/>
          </a:prstGeom>
          <a:effectLst>
            <a:outerShdw blurRad="1016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70" name="Connecteur droit avec flèche 69"/>
          <p:cNvCxnSpPr>
            <a:endCxn id="58" idx="1"/>
          </p:cNvCxnSpPr>
          <p:nvPr/>
        </p:nvCxnSpPr>
        <p:spPr>
          <a:xfrm>
            <a:off x="14567038" y="1386763"/>
            <a:ext cx="2961901" cy="1163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2180835" y="584629"/>
            <a:ext cx="1780519" cy="19218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75" y="1052091"/>
            <a:ext cx="1189737" cy="981199"/>
          </a:xfrm>
          <a:prstGeom prst="rect">
            <a:avLst/>
          </a:prstGeom>
        </p:spPr>
      </p:pic>
      <p:sp>
        <p:nvSpPr>
          <p:cNvPr id="51" name="Ellipse 50"/>
          <p:cNvSpPr/>
          <p:nvPr/>
        </p:nvSpPr>
        <p:spPr>
          <a:xfrm>
            <a:off x="8352697" y="4575866"/>
            <a:ext cx="1966610" cy="197035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21" y="4922159"/>
            <a:ext cx="1342390" cy="1376921"/>
          </a:xfrm>
          <a:prstGeom prst="rect">
            <a:avLst/>
          </a:prstGeom>
        </p:spPr>
      </p:pic>
      <p:sp>
        <p:nvSpPr>
          <p:cNvPr id="55" name="Ellipse 54"/>
          <p:cNvSpPr/>
          <p:nvPr/>
        </p:nvSpPr>
        <p:spPr>
          <a:xfrm>
            <a:off x="7074301" y="320392"/>
            <a:ext cx="1665382" cy="178537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7" y="392908"/>
            <a:ext cx="1528606" cy="1491140"/>
          </a:xfrm>
          <a:prstGeom prst="rect">
            <a:avLst/>
          </a:prstGeom>
        </p:spPr>
      </p:pic>
      <p:sp>
        <p:nvSpPr>
          <p:cNvPr id="58" name="Ellipse 57"/>
          <p:cNvSpPr/>
          <p:nvPr/>
        </p:nvSpPr>
        <p:spPr>
          <a:xfrm>
            <a:off x="8787218" y="2105763"/>
            <a:ext cx="1909585" cy="198725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80" y="2547112"/>
            <a:ext cx="1499232" cy="1137348"/>
          </a:xfrm>
          <a:prstGeom prst="rect">
            <a:avLst/>
          </a:prstGeom>
        </p:spPr>
      </p:pic>
      <p:sp>
        <p:nvSpPr>
          <p:cNvPr id="66" name="Ellipse 65"/>
          <p:cNvSpPr/>
          <p:nvPr/>
        </p:nvSpPr>
        <p:spPr>
          <a:xfrm>
            <a:off x="2036577" y="4982388"/>
            <a:ext cx="1735323" cy="1738879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09" y="5257858"/>
            <a:ext cx="1185578" cy="1187940"/>
          </a:xfrm>
          <a:prstGeom prst="rect">
            <a:avLst/>
          </a:prstGeom>
        </p:spPr>
      </p:pic>
      <p:sp>
        <p:nvSpPr>
          <p:cNvPr id="49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8759579" y="5683752"/>
            <a:ext cx="2814528" cy="6858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des points d’apport volontaires </a:t>
            </a:r>
          </a:p>
        </p:txBody>
      </p:sp>
      <p:sp>
        <p:nvSpPr>
          <p:cNvPr id="35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680778" y="360977"/>
            <a:ext cx="2210820" cy="6171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du trafic vélos et </a:t>
            </a:r>
            <a:r>
              <a:rPr lang="fr-FR" sz="16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piétons</a:t>
            </a:r>
            <a:endParaRPr lang="fr-FR" sz="1600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36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8469192" y="351760"/>
            <a:ext cx="2446194" cy="5024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du </a:t>
            </a:r>
            <a:r>
              <a:rPr lang="fr-FR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bruit</a:t>
            </a:r>
            <a:endParaRPr lang="fr-FR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116623" y="3099388"/>
            <a:ext cx="2128423" cy="5879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spc="90" dirty="0" smtClean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charset="0"/>
                <a:cs typeface="Calibri" charset="0"/>
              </a:rPr>
              <a:t>LES RESEAUX</a:t>
            </a:r>
            <a:endParaRPr lang="fr-FR" sz="1400" dirty="0">
              <a:solidFill>
                <a:schemeClr val="bg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8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9692289" y="1859890"/>
            <a:ext cx="2569368" cy="4917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Eclairage </a:t>
            </a:r>
            <a:r>
              <a:rPr lang="fr-FR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intelligent</a:t>
            </a:r>
            <a:endParaRPr lang="fr-FR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69" y="1540457"/>
            <a:ext cx="1719195" cy="617959"/>
          </a:xfrm>
          <a:prstGeom prst="rect">
            <a:avLst/>
          </a:prstGeom>
        </p:spPr>
      </p:pic>
      <p:sp>
        <p:nvSpPr>
          <p:cNvPr id="2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830767" y="3001522"/>
            <a:ext cx="2128423" cy="5879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Cellulaire (3&amp;4G)</a:t>
            </a:r>
            <a:endParaRPr lang="fr-FR" sz="1400" dirty="0">
              <a:solidFill>
                <a:schemeClr val="bg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87847" y="5695344"/>
            <a:ext cx="2018387" cy="5333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îlots de chaleur</a:t>
            </a:r>
            <a:endParaRPr lang="fr-FR" b="1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21" y="5576149"/>
            <a:ext cx="897959" cy="8979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21" y="4857645"/>
            <a:ext cx="928291" cy="928291"/>
          </a:xfrm>
          <a:prstGeom prst="rect">
            <a:avLst/>
          </a:prstGeom>
        </p:spPr>
      </p:pic>
      <p:sp>
        <p:nvSpPr>
          <p:cNvPr id="39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830767" y="3718570"/>
            <a:ext cx="2128423" cy="5879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spc="90" dirty="0" err="1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Lorawan</a:t>
            </a:r>
            <a:endParaRPr lang="fr-FR" sz="1400" dirty="0">
              <a:solidFill>
                <a:schemeClr val="bg1"/>
              </a:solidFill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13" name="Connecteur droit avec flèche 12"/>
          <p:cNvCxnSpPr>
            <a:stCxn id="3" idx="3"/>
            <a:endCxn id="27" idx="1"/>
          </p:cNvCxnSpPr>
          <p:nvPr/>
        </p:nvCxnSpPr>
        <p:spPr>
          <a:xfrm flipV="1">
            <a:off x="3245046" y="3295496"/>
            <a:ext cx="1585721" cy="97866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39" idx="1"/>
          </p:cNvCxnSpPr>
          <p:nvPr/>
        </p:nvCxnSpPr>
        <p:spPr>
          <a:xfrm>
            <a:off x="3336092" y="3587080"/>
            <a:ext cx="1494675" cy="42546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170832" y="4225289"/>
            <a:ext cx="198544" cy="7011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11" idx="0"/>
          </p:cNvCxnSpPr>
          <p:nvPr/>
        </p:nvCxnSpPr>
        <p:spPr>
          <a:xfrm flipH="1">
            <a:off x="5203867" y="4122514"/>
            <a:ext cx="109267" cy="735131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5739917" y="2158416"/>
            <a:ext cx="27206" cy="94097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" idx="3"/>
          </p:cNvCxnSpPr>
          <p:nvPr/>
        </p:nvCxnSpPr>
        <p:spPr>
          <a:xfrm flipV="1">
            <a:off x="6615864" y="1687495"/>
            <a:ext cx="622750" cy="16194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27" idx="3"/>
          </p:cNvCxnSpPr>
          <p:nvPr/>
        </p:nvCxnSpPr>
        <p:spPr>
          <a:xfrm flipV="1">
            <a:off x="6959190" y="2786267"/>
            <a:ext cx="1825244" cy="50922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 flipV="1">
            <a:off x="3981508" y="1718441"/>
            <a:ext cx="895007" cy="141289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845525" y="4885582"/>
            <a:ext cx="2128423" cy="5879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Réseaux communaux Aix et Martigues</a:t>
            </a:r>
            <a:endParaRPr lang="fr-FR" sz="1050" dirty="0">
              <a:solidFill>
                <a:schemeClr val="bg1"/>
              </a:solidFill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7" y="-721268"/>
            <a:ext cx="12385817" cy="7755038"/>
          </a:xfrm>
          <a:prstGeom prst="rect">
            <a:avLst/>
          </a:prstGeom>
          <a:effectLst>
            <a:outerShdw blurRad="1016000" dist="50800" dir="54000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18417"/>
              </p:ext>
            </p:extLst>
          </p:nvPr>
        </p:nvGraphicFramePr>
        <p:xfrm>
          <a:off x="1998030" y="66896"/>
          <a:ext cx="8589008" cy="657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419">
                  <a:extLst>
                    <a:ext uri="{9D8B030D-6E8A-4147-A177-3AD203B41FA5}">
                      <a16:colId xmlns:a16="http://schemas.microsoft.com/office/drawing/2014/main" val="4052694679"/>
                    </a:ext>
                  </a:extLst>
                </a:gridCol>
                <a:gridCol w="1751992">
                  <a:extLst>
                    <a:ext uri="{9D8B030D-6E8A-4147-A177-3AD203B41FA5}">
                      <a16:colId xmlns:a16="http://schemas.microsoft.com/office/drawing/2014/main" val="3541484299"/>
                    </a:ext>
                  </a:extLst>
                </a:gridCol>
                <a:gridCol w="4536597">
                  <a:extLst>
                    <a:ext uri="{9D8B030D-6E8A-4147-A177-3AD203B41FA5}">
                      <a16:colId xmlns:a16="http://schemas.microsoft.com/office/drawing/2014/main" val="159842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Communes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Cas d’usages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1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Marseille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Mobilité douce (8) / Bruit (2) / </a:t>
                      </a:r>
                      <a:r>
                        <a:rPr lang="fr-FR" sz="1600" dirty="0" err="1" smtClean="0"/>
                        <a:t>Temp</a:t>
                      </a:r>
                      <a:r>
                        <a:rPr lang="fr-FR" sz="1600" dirty="0" smtClean="0"/>
                        <a:t>. (ICU)</a:t>
                      </a:r>
                      <a:endParaRPr lang="fr-FR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Aix-en-Provence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Mobilité douce / Déchets / Bruit (2) / </a:t>
                      </a:r>
                      <a:r>
                        <a:rPr lang="fr-FR" sz="1600" dirty="0" err="1" smtClean="0"/>
                        <a:t>Temp</a:t>
                      </a:r>
                      <a:r>
                        <a:rPr lang="fr-FR" sz="1600" dirty="0" smtClean="0"/>
                        <a:t>. (ICU)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11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Martigues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Déchets /  </a:t>
                      </a:r>
                      <a:r>
                        <a:rPr lang="fr-FR" sz="1600" dirty="0" err="1" smtClean="0"/>
                        <a:t>Temp</a:t>
                      </a:r>
                      <a:r>
                        <a:rPr lang="fr-FR" sz="1600" dirty="0" smtClean="0"/>
                        <a:t>. (ICU)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48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Istres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Mobilité douce / Bruit / </a:t>
                      </a:r>
                      <a:r>
                        <a:rPr lang="fr-FR" sz="1600" dirty="0" err="1" smtClean="0"/>
                        <a:t>Temp</a:t>
                      </a:r>
                      <a:r>
                        <a:rPr lang="fr-FR" sz="1600" dirty="0" smtClean="0"/>
                        <a:t>. (ICU)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2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Venelles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Bruit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8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Lambesc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Déchets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8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Saint antonin sur </a:t>
                      </a:r>
                      <a:r>
                        <a:rPr lang="fr-FR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bayon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Déchets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Coudoux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Bruit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8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 Ciotat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Bruit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00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 </a:t>
                      </a:r>
                      <a:r>
                        <a:rPr lang="fr-FR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Tholonet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Bruit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1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Septèmes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Bruit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8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Salon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Mobilité /  / Température</a:t>
                      </a:r>
                      <a:r>
                        <a:rPr lang="fr-FR" sz="1600" baseline="0" dirty="0" smtClean="0"/>
                        <a:t> (ICU)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42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Miramas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Mobilité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Aubagne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Mobilité / Température</a:t>
                      </a:r>
                      <a:r>
                        <a:rPr lang="fr-FR" sz="1600" baseline="0" dirty="0" smtClean="0"/>
                        <a:t> (ICU)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59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Gemenos</a:t>
                      </a:r>
                      <a:endParaRPr lang="fr-F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Eclairage</a:t>
                      </a:r>
                      <a:endParaRPr lang="fr-F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48391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….</a:t>
                      </a:r>
                      <a:endParaRPr lang="fr-F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791239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75" y="890808"/>
            <a:ext cx="272708" cy="2727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7748" y="3999178"/>
            <a:ext cx="356067" cy="3560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29" y="5920355"/>
            <a:ext cx="321641" cy="3216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75" y="1256667"/>
            <a:ext cx="272708" cy="2727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2273" y="4356038"/>
            <a:ext cx="356067" cy="3560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8222" y="4707920"/>
            <a:ext cx="356067" cy="35606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322" y="1565417"/>
            <a:ext cx="356067" cy="356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879" y="832175"/>
            <a:ext cx="356067" cy="35606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879" y="421871"/>
            <a:ext cx="356067" cy="35606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59" y="469015"/>
            <a:ext cx="264820" cy="26482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5" y="878960"/>
            <a:ext cx="264820" cy="26482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5" y="1242479"/>
            <a:ext cx="264820" cy="26482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5" y="1635524"/>
            <a:ext cx="264820" cy="26482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79" y="4044801"/>
            <a:ext cx="264820" cy="26482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5" y="4772937"/>
            <a:ext cx="264820" cy="26482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53" y="1976142"/>
            <a:ext cx="280721" cy="28072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68" y="3369650"/>
            <a:ext cx="280721" cy="28072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09" y="3718457"/>
            <a:ext cx="280721" cy="28072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68" y="468641"/>
            <a:ext cx="280721" cy="28072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53" y="880216"/>
            <a:ext cx="280721" cy="28072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82" y="1619623"/>
            <a:ext cx="280721" cy="28072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87" y="2783304"/>
            <a:ext cx="272708" cy="27270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8221" y="5183626"/>
            <a:ext cx="356067" cy="356067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8220" y="5564288"/>
            <a:ext cx="356067" cy="35606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20" y="5597416"/>
            <a:ext cx="264820" cy="26482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84" y="2342939"/>
            <a:ext cx="272708" cy="2727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6200000">
            <a:off x="-79297" y="2761792"/>
            <a:ext cx="313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15 COMMUNES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1838972" y="324159"/>
            <a:ext cx="7955266" cy="757130"/>
          </a:xfrm>
          <a:solidFill>
            <a:srgbClr val="ED6C26">
              <a:alpha val="70588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fr-FR" sz="2800" b="0" dirty="0" smtClean="0"/>
              <a:t>Convention de partenariat Smart Métropole </a:t>
            </a:r>
            <a:r>
              <a:rPr lang="fr-FR" sz="2000" b="0" i="1" dirty="0" smtClean="0"/>
              <a:t>AMP / Communes et partenaires</a:t>
            </a:r>
            <a:endParaRPr lang="fr-FR" sz="3600" b="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94893" y="1608040"/>
            <a:ext cx="10243425" cy="3984131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En matière de territoire intelligent et de données, les communes du territoire et de nombreux partenaires publics, parapublics ou privés portent également des démarches structurantes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visant à installer et exploiter des équipements connectés (capteurs), des outils, services et plateformes numériques et des données au service élargit du développement économique, sociétal et environnemental des territoires.</a:t>
            </a:r>
          </a:p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Les démarches portées par ces acteurs et par la Métropole doivent ainsi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se faire en complémentarité et en bonne intelligence, au service de l’efficience des missions et projets portés par les parties.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Dans ce domaine des </a:t>
            </a:r>
            <a:r>
              <a:rPr lang="fr-FR" sz="1600" u="sng" dirty="0">
                <a:solidFill>
                  <a:schemeClr val="accent5">
                    <a:lumMod val="50000"/>
                  </a:schemeClr>
                </a:solidFill>
              </a:rPr>
              <a:t>sujets sous-jacents et techniques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peuvent ainsi concernés </a:t>
            </a:r>
            <a:r>
              <a:rPr lang="fr-FR" sz="1600" u="sng" dirty="0">
                <a:solidFill>
                  <a:schemeClr val="accent5">
                    <a:lumMod val="50000"/>
                  </a:schemeClr>
                </a:solidFill>
              </a:rPr>
              <a:t>l’installation réciproque de capteurs et d’équipements connectés sur des supports physiques appartenant à la Métropole ou aux partenaires, le partage et l’exploitation de réseaux de connectivité ainsi que la gestion et l’exploitation des données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issues des capteurs et des équipements connectés.</a:t>
            </a:r>
          </a:p>
          <a:p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</a:rPr>
              <a:t>Une convention type a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ainsi pour objet de définir les conditions et à la responsabilité des parties prenantes en matière de collaboration dans le champ élargit des territoires intelligents. 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</a:rPr>
              <a:t>Elle sera présentée au vote AMP en mars 2023.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1737374" y="368213"/>
            <a:ext cx="7955266" cy="535531"/>
          </a:xfrm>
          <a:solidFill>
            <a:srgbClr val="ED6C26">
              <a:alpha val="70588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fr-FR" b="0" dirty="0" smtClean="0"/>
              <a:t>Le projet en bref</a:t>
            </a:r>
            <a:endParaRPr lang="fr-FR" sz="2800" b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0"/>
            <a:ext cx="51435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8072" y="-82550"/>
            <a:ext cx="14431172" cy="70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" y="183178"/>
            <a:ext cx="11393488" cy="66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57" y="1028700"/>
            <a:ext cx="8599362" cy="5045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362939"/>
            <a:ext cx="6537594" cy="63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309251" y="5757454"/>
            <a:ext cx="4658050" cy="824746"/>
          </a:xfrm>
          <a:prstGeom prst="roundRect">
            <a:avLst/>
          </a:prstGeom>
          <a:solidFill>
            <a:schemeClr val="bg1"/>
          </a:solidFill>
          <a:ln>
            <a:solidFill>
              <a:srgbClr val="5A6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20248" y="3863214"/>
            <a:ext cx="2709281" cy="1697877"/>
          </a:xfrm>
          <a:prstGeom prst="roundRect">
            <a:avLst/>
          </a:prstGeom>
          <a:solidFill>
            <a:schemeClr val="bg1"/>
          </a:solidFill>
          <a:ln>
            <a:solidFill>
              <a:srgbClr val="BE4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13" y="5927129"/>
            <a:ext cx="572526" cy="60802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8" y="6028054"/>
            <a:ext cx="494339" cy="52499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06" y="6011123"/>
            <a:ext cx="512085" cy="54383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4" y="6047460"/>
            <a:ext cx="434417" cy="46135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6" y="6038987"/>
            <a:ext cx="513377" cy="489955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24" y="4023865"/>
            <a:ext cx="849568" cy="849568"/>
          </a:xfrm>
          <a:prstGeom prst="rect">
            <a:avLst/>
          </a:prstGeom>
        </p:spPr>
      </p:pic>
      <p:sp>
        <p:nvSpPr>
          <p:cNvPr id="52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9367348" y="1069704"/>
            <a:ext cx="2638269" cy="3739714"/>
          </a:xfrm>
          <a:prstGeom prst="roundRect">
            <a:avLst/>
          </a:prstGeom>
          <a:solidFill>
            <a:srgbClr val="879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Pour chaque cas d’usage</a:t>
            </a:r>
            <a:endParaRPr lang="fr-FR" sz="1400" b="1" spc="90" dirty="0" smtClean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Une interface de permettant d’intégrer, piloter et maintenir les capteurs.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Exploitation des données des capteurs.</a:t>
            </a:r>
            <a:endParaRPr lang="fr-FR" sz="1400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spc="90" dirty="0" smtClean="0">
                <a:solidFill>
                  <a:schemeClr val="bg1"/>
                </a:solidFill>
                <a:effectLst/>
                <a:latin typeface="Avenir Black" panose="02000503020000020003" pitchFamily="2" charset="0"/>
                <a:ea typeface="Calibri" charset="0"/>
                <a:cs typeface="Calibri" charset="0"/>
              </a:rPr>
              <a:t>Un ou plusieurs tableaux de bord « métier »  intégrables à façon sur les sites internet et les applications de la Métropole.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5093" y="5742464"/>
            <a:ext cx="150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A660E"/>
                </a:solidFill>
              </a:rPr>
              <a:t>CAPTEURS</a:t>
            </a:r>
            <a:endParaRPr lang="fr-FR" dirty="0">
              <a:solidFill>
                <a:srgbClr val="5A660E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3253749" y="3878987"/>
            <a:ext cx="1713552" cy="1697877"/>
          </a:xfrm>
          <a:prstGeom prst="roundRect">
            <a:avLst/>
          </a:prstGeom>
          <a:solidFill>
            <a:schemeClr val="bg1"/>
          </a:solidFill>
          <a:ln>
            <a:solidFill>
              <a:srgbClr val="BE4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60549" y="4045181"/>
            <a:ext cx="1614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C00000"/>
                </a:solidFill>
              </a:rPr>
              <a:t>Location de la connectivité</a:t>
            </a:r>
          </a:p>
          <a:p>
            <a:r>
              <a:rPr lang="fr-FR" sz="1200" dirty="0" smtClean="0">
                <a:solidFill>
                  <a:srgbClr val="C00000"/>
                </a:solidFill>
              </a:rPr>
              <a:t>pour les besoins du projet </a:t>
            </a:r>
          </a:p>
          <a:p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(3G / 5G / LTE-M / NB-IOT…)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33" y="5183413"/>
            <a:ext cx="473966" cy="473966"/>
          </a:xfrm>
          <a:prstGeom prst="rect">
            <a:avLst/>
          </a:prstGeom>
        </p:spPr>
      </p:pic>
      <p:sp>
        <p:nvSpPr>
          <p:cNvPr id="35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762616" y="4737678"/>
            <a:ext cx="2935057" cy="960516"/>
          </a:xfrm>
          <a:prstGeom prst="roundRect">
            <a:avLst/>
          </a:prstGeom>
          <a:solidFill>
            <a:srgbClr val="879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CAS D’USAGES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Acquisition, installation et maintenance des capteurs, mise en place des services numériques</a:t>
            </a:r>
          </a:p>
        </p:txBody>
      </p:sp>
      <p:cxnSp>
        <p:nvCxnSpPr>
          <p:cNvPr id="36" name="Connecteur droit avec flèche 35"/>
          <p:cNvCxnSpPr>
            <a:endCxn id="52" idx="1"/>
          </p:cNvCxnSpPr>
          <p:nvPr/>
        </p:nvCxnSpPr>
        <p:spPr>
          <a:xfrm flipV="1">
            <a:off x="7501671" y="2939561"/>
            <a:ext cx="1865677" cy="101925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340459" y="2559144"/>
            <a:ext cx="7120835" cy="1139253"/>
          </a:xfrm>
          <a:prstGeom prst="roundRect">
            <a:avLst/>
          </a:prstGeom>
          <a:solidFill>
            <a:srgbClr val="00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PLATEFORME SMART CITY (IOTHINK)</a:t>
            </a:r>
            <a:b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6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MULTI-TECHNOLOGIES</a:t>
            </a:r>
            <a: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/>
            </a:r>
            <a:br>
              <a:rPr lang="fr-FR" sz="20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600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Location, hébergement et maintenance sur 36 mois</a:t>
            </a:r>
            <a:endParaRPr lang="fr-FR" sz="1200" i="1" u="sng" spc="90" dirty="0" smtClean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27011" y="1330518"/>
            <a:ext cx="7438" cy="5386694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4967301" y="5576864"/>
            <a:ext cx="795315" cy="451191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2092012" y="317875"/>
            <a:ext cx="4416356" cy="640434"/>
          </a:xfrm>
          <a:prstGeom prst="roundRect">
            <a:avLst/>
          </a:prstGeom>
          <a:solidFill>
            <a:srgbClr val="BE4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0" spc="90" baseline="0" dirty="0" smtClean="0">
                <a:solidFill>
                  <a:srgbClr val="FFFFFF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Smart Métropole</a:t>
            </a:r>
            <a:endParaRPr lang="fr-FR" sz="1400" dirty="0">
              <a:effectLst/>
              <a:ea typeface="Calibri" charset="0"/>
              <a:cs typeface="Times New Roman" charset="0"/>
            </a:endParaRPr>
          </a:p>
        </p:txBody>
      </p:sp>
      <p:cxnSp>
        <p:nvCxnSpPr>
          <p:cNvPr id="48" name="Connecteur droit avec flèche 47"/>
          <p:cNvCxnSpPr>
            <a:stCxn id="89" idx="3"/>
          </p:cNvCxnSpPr>
          <p:nvPr/>
        </p:nvCxnSpPr>
        <p:spPr>
          <a:xfrm>
            <a:off x="7504668" y="1714499"/>
            <a:ext cx="1859683" cy="568885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8559399" y="3863214"/>
            <a:ext cx="807949" cy="874464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335747" y="1257799"/>
            <a:ext cx="3565129" cy="908170"/>
          </a:xfrm>
          <a:prstGeom prst="roundRect">
            <a:avLst/>
          </a:prstGeom>
          <a:solidFill>
            <a:srgbClr val="00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PLATEFORME MDATA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Exports des données Smart City dans le SI métropolitain.</a:t>
            </a:r>
            <a:endParaRPr lang="fr-FR" sz="1200" i="1" spc="90" dirty="0" smtClean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89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128952" y="1241460"/>
            <a:ext cx="3375716" cy="946077"/>
          </a:xfrm>
          <a:prstGeom prst="roundRect">
            <a:avLst/>
          </a:prstGeom>
          <a:solidFill>
            <a:srgbClr val="00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SERVICES NUMERIQUES</a:t>
            </a:r>
            <a:r>
              <a:rPr lang="fr-FR" sz="16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/>
            </a:r>
            <a:br>
              <a:rPr lang="fr-FR" sz="16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Réalisation de tableaux de bord et interfaces utilisateurs pour les Directions métiers et le grand public.</a:t>
            </a:r>
            <a:endParaRPr lang="fr-FR" sz="1200" i="1" spc="90" dirty="0" smtClean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 flipV="1">
            <a:off x="1674888" y="2206022"/>
            <a:ext cx="4888" cy="353122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5532522" y="2177494"/>
            <a:ext cx="4888" cy="353122"/>
          </a:xfrm>
          <a:prstGeom prst="straightConnector1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373613" y="3978421"/>
            <a:ext cx="147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Déploiement </a:t>
            </a:r>
          </a:p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qq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 antennes LORA = sites d’expérimentation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45" y="4956210"/>
            <a:ext cx="473966" cy="473966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60" y="4946430"/>
            <a:ext cx="473966" cy="4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ercle : creux 18">
            <a:extLst>
              <a:ext uri="{FF2B5EF4-FFF2-40B4-BE49-F238E27FC236}">
                <a16:creationId xmlns:a16="http://schemas.microsoft.com/office/drawing/2014/main" id="{4085037F-DC3E-49A5-B5EE-AB8500FD8F17}"/>
              </a:ext>
            </a:extLst>
          </p:cNvPr>
          <p:cNvSpPr/>
          <p:nvPr/>
        </p:nvSpPr>
        <p:spPr>
          <a:xfrm>
            <a:off x="326890" y="2745892"/>
            <a:ext cx="1440000" cy="1440000"/>
          </a:xfrm>
          <a:prstGeom prst="donut">
            <a:avLst>
              <a:gd name="adj" fmla="val 128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925AF1-54B0-4806-82E4-4831A3A4A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781BA-A43F-C341-8663-DF457AFC3DF8}" type="slidenum">
              <a:rPr kumimoji="0" lang="fr-FR" sz="700" b="0" i="0" u="none" strike="noStrike" kern="1200" cap="none" spc="120" normalizeH="0" baseline="0" noProof="0" smtClean="0">
                <a:ln>
                  <a:noFill/>
                </a:ln>
                <a:solidFill>
                  <a:srgbClr val="9C0A4A"/>
                </a:solidFill>
                <a:effectLst/>
                <a:uLnTx/>
                <a:uFillTx/>
                <a:latin typeface="Vinci Sans" panose="02000000000000000000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700" b="0" i="0" u="none" strike="noStrike" kern="1200" cap="none" spc="120" normalizeH="0" baseline="0" noProof="0">
              <a:ln>
                <a:noFill/>
              </a:ln>
              <a:solidFill>
                <a:srgbClr val="9C0A4A"/>
              </a:solidFill>
              <a:effectLst/>
              <a:uLnTx/>
              <a:uFillTx/>
              <a:latin typeface="Vinci Sans" panose="02000000000000000000" pitchFamily="2" charset="77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516D4F-7B25-4414-AA28-9D9A381A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global des cas d’usages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EE6BDA-B5C8-4198-84B1-A85180EE1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Déploiement </a:t>
            </a:r>
            <a:r>
              <a:rPr lang="fr-FR" dirty="0" smtClean="0"/>
              <a:t>terrain et services numériques</a:t>
            </a:r>
            <a:endParaRPr lang="fr-FR" dirty="0"/>
          </a:p>
        </p:txBody>
      </p:sp>
      <p:sp>
        <p:nvSpPr>
          <p:cNvPr id="7" name="Arc plein 6">
            <a:extLst>
              <a:ext uri="{FF2B5EF4-FFF2-40B4-BE49-F238E27FC236}">
                <a16:creationId xmlns:a16="http://schemas.microsoft.com/office/drawing/2014/main" id="{3007DCEB-0CE9-45E8-9FBA-49825948E7BE}"/>
              </a:ext>
            </a:extLst>
          </p:cNvPr>
          <p:cNvSpPr/>
          <p:nvPr/>
        </p:nvSpPr>
        <p:spPr>
          <a:xfrm rot="5400000">
            <a:off x="326890" y="2745892"/>
            <a:ext cx="1440000" cy="1440000"/>
          </a:xfrm>
          <a:prstGeom prst="blockArc">
            <a:avLst>
              <a:gd name="adj1" fmla="val 10800000"/>
              <a:gd name="adj2" fmla="val 19487278"/>
              <a:gd name="adj3" fmla="val 13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7F78F7-7028-4D28-83D9-1D6FE7A19237}"/>
              </a:ext>
            </a:extLst>
          </p:cNvPr>
          <p:cNvSpPr txBox="1"/>
          <p:nvPr/>
        </p:nvSpPr>
        <p:spPr>
          <a:xfrm>
            <a:off x="635266" y="2064671"/>
            <a:ext cx="8333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PAV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29F101-8CAE-4A89-A76F-EFAD5B04B167}"/>
              </a:ext>
            </a:extLst>
          </p:cNvPr>
          <p:cNvSpPr txBox="1"/>
          <p:nvPr/>
        </p:nvSpPr>
        <p:spPr>
          <a:xfrm>
            <a:off x="2543679" y="2047702"/>
            <a:ext cx="122201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Mobilité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2570CE-90F6-4038-9BBE-4FCF04372B5C}"/>
              </a:ext>
            </a:extLst>
          </p:cNvPr>
          <p:cNvSpPr txBox="1"/>
          <p:nvPr/>
        </p:nvSpPr>
        <p:spPr>
          <a:xfrm>
            <a:off x="4557752" y="2064671"/>
            <a:ext cx="122201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Bruit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CE382C-E978-4CAE-9FB3-5DC48E4339F2}"/>
              </a:ext>
            </a:extLst>
          </p:cNvPr>
          <p:cNvSpPr txBox="1"/>
          <p:nvPr/>
        </p:nvSpPr>
        <p:spPr>
          <a:xfrm>
            <a:off x="6632770" y="2064671"/>
            <a:ext cx="1222011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EP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DA0DD9-B987-4155-A3F6-C2C90975FC81}"/>
              </a:ext>
            </a:extLst>
          </p:cNvPr>
          <p:cNvSpPr txBox="1"/>
          <p:nvPr/>
        </p:nvSpPr>
        <p:spPr>
          <a:xfrm>
            <a:off x="10572238" y="2074171"/>
            <a:ext cx="122201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ICU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366198-D95A-42F2-B310-BB881634A180}"/>
              </a:ext>
            </a:extLst>
          </p:cNvPr>
          <p:cNvSpPr txBox="1"/>
          <p:nvPr/>
        </p:nvSpPr>
        <p:spPr>
          <a:xfrm>
            <a:off x="8596265" y="2047702"/>
            <a:ext cx="1222011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Eau</a:t>
            </a:r>
          </a:p>
        </p:txBody>
      </p:sp>
      <p:sp>
        <p:nvSpPr>
          <p:cNvPr id="20" name="Cercle : creux 19">
            <a:extLst>
              <a:ext uri="{FF2B5EF4-FFF2-40B4-BE49-F238E27FC236}">
                <a16:creationId xmlns:a16="http://schemas.microsoft.com/office/drawing/2014/main" id="{3D15C5B5-9A05-4EE3-BC65-7C97654E8759}"/>
              </a:ext>
            </a:extLst>
          </p:cNvPr>
          <p:cNvSpPr/>
          <p:nvPr/>
        </p:nvSpPr>
        <p:spPr>
          <a:xfrm>
            <a:off x="2384290" y="2745892"/>
            <a:ext cx="1440000" cy="1440000"/>
          </a:xfrm>
          <a:prstGeom prst="donut">
            <a:avLst>
              <a:gd name="adj" fmla="val 1284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plein 20">
            <a:extLst>
              <a:ext uri="{FF2B5EF4-FFF2-40B4-BE49-F238E27FC236}">
                <a16:creationId xmlns:a16="http://schemas.microsoft.com/office/drawing/2014/main" id="{1757904D-176B-43D2-8D7D-4931D8CEC0D2}"/>
              </a:ext>
            </a:extLst>
          </p:cNvPr>
          <p:cNvSpPr/>
          <p:nvPr/>
        </p:nvSpPr>
        <p:spPr>
          <a:xfrm rot="5400000">
            <a:off x="2384290" y="2745892"/>
            <a:ext cx="1440000" cy="1440000"/>
          </a:xfrm>
          <a:prstGeom prst="blockArc">
            <a:avLst>
              <a:gd name="adj1" fmla="val 10800000"/>
              <a:gd name="adj2" fmla="val 10004093"/>
              <a:gd name="adj3" fmla="val 1315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ercle : creux 21">
            <a:extLst>
              <a:ext uri="{FF2B5EF4-FFF2-40B4-BE49-F238E27FC236}">
                <a16:creationId xmlns:a16="http://schemas.microsoft.com/office/drawing/2014/main" id="{77F18059-B2A4-4B07-9491-A65B8ED52CB8}"/>
              </a:ext>
            </a:extLst>
          </p:cNvPr>
          <p:cNvSpPr/>
          <p:nvPr/>
        </p:nvSpPr>
        <p:spPr>
          <a:xfrm>
            <a:off x="4440100" y="2753807"/>
            <a:ext cx="1440000" cy="1440000"/>
          </a:xfrm>
          <a:prstGeom prst="donut">
            <a:avLst>
              <a:gd name="adj" fmla="val 12841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plein 22">
            <a:extLst>
              <a:ext uri="{FF2B5EF4-FFF2-40B4-BE49-F238E27FC236}">
                <a16:creationId xmlns:a16="http://schemas.microsoft.com/office/drawing/2014/main" id="{1B0568FC-7144-468D-A193-A126D81F3B1E}"/>
              </a:ext>
            </a:extLst>
          </p:cNvPr>
          <p:cNvSpPr/>
          <p:nvPr/>
        </p:nvSpPr>
        <p:spPr>
          <a:xfrm rot="5400000">
            <a:off x="4440100" y="2753807"/>
            <a:ext cx="1440000" cy="1440000"/>
          </a:xfrm>
          <a:prstGeom prst="blockArc">
            <a:avLst>
              <a:gd name="adj1" fmla="val 10800000"/>
              <a:gd name="adj2" fmla="val 21501173"/>
              <a:gd name="adj3" fmla="val 1278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ercle : creux 23">
            <a:extLst>
              <a:ext uri="{FF2B5EF4-FFF2-40B4-BE49-F238E27FC236}">
                <a16:creationId xmlns:a16="http://schemas.microsoft.com/office/drawing/2014/main" id="{5FFB4F45-249A-49D0-851D-3161C6C02404}"/>
              </a:ext>
            </a:extLst>
          </p:cNvPr>
          <p:cNvSpPr/>
          <p:nvPr/>
        </p:nvSpPr>
        <p:spPr>
          <a:xfrm>
            <a:off x="6495909" y="2753807"/>
            <a:ext cx="1440000" cy="1440000"/>
          </a:xfrm>
          <a:prstGeom prst="donut">
            <a:avLst>
              <a:gd name="adj" fmla="val 12841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plein 24">
            <a:extLst>
              <a:ext uri="{FF2B5EF4-FFF2-40B4-BE49-F238E27FC236}">
                <a16:creationId xmlns:a16="http://schemas.microsoft.com/office/drawing/2014/main" id="{A0E4922B-BCD1-4E9B-8D1A-FEF118669251}"/>
              </a:ext>
            </a:extLst>
          </p:cNvPr>
          <p:cNvSpPr/>
          <p:nvPr/>
        </p:nvSpPr>
        <p:spPr>
          <a:xfrm rot="5400000">
            <a:off x="6495909" y="2753807"/>
            <a:ext cx="1440000" cy="1440000"/>
          </a:xfrm>
          <a:prstGeom prst="blockArc">
            <a:avLst>
              <a:gd name="adj1" fmla="val 10800000"/>
              <a:gd name="adj2" fmla="val 6622315"/>
              <a:gd name="adj3" fmla="val 1218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ercle : creux 25">
            <a:extLst>
              <a:ext uri="{FF2B5EF4-FFF2-40B4-BE49-F238E27FC236}">
                <a16:creationId xmlns:a16="http://schemas.microsoft.com/office/drawing/2014/main" id="{8D052E62-B98F-4ADB-B855-B656A77DC2B1}"/>
              </a:ext>
            </a:extLst>
          </p:cNvPr>
          <p:cNvSpPr/>
          <p:nvPr/>
        </p:nvSpPr>
        <p:spPr>
          <a:xfrm>
            <a:off x="8551718" y="2688618"/>
            <a:ext cx="1440000" cy="1497274"/>
          </a:xfrm>
          <a:prstGeom prst="donut">
            <a:avLst>
              <a:gd name="adj" fmla="val 12841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plein 26">
            <a:extLst>
              <a:ext uri="{FF2B5EF4-FFF2-40B4-BE49-F238E27FC236}">
                <a16:creationId xmlns:a16="http://schemas.microsoft.com/office/drawing/2014/main" id="{BF4165F6-76B6-4E7E-9F28-5A22E00BB3D9}"/>
              </a:ext>
            </a:extLst>
          </p:cNvPr>
          <p:cNvSpPr/>
          <p:nvPr/>
        </p:nvSpPr>
        <p:spPr>
          <a:xfrm rot="7653977">
            <a:off x="8551718" y="2689721"/>
            <a:ext cx="1440000" cy="1440000"/>
          </a:xfrm>
          <a:prstGeom prst="blockArc">
            <a:avLst>
              <a:gd name="adj1" fmla="val 8563164"/>
              <a:gd name="adj2" fmla="val 12927390"/>
              <a:gd name="adj3" fmla="val 1265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ercle : creux 27">
            <a:extLst>
              <a:ext uri="{FF2B5EF4-FFF2-40B4-BE49-F238E27FC236}">
                <a16:creationId xmlns:a16="http://schemas.microsoft.com/office/drawing/2014/main" id="{5AC78EAE-825E-4057-9F40-80AF0924CBD6}"/>
              </a:ext>
            </a:extLst>
          </p:cNvPr>
          <p:cNvSpPr/>
          <p:nvPr/>
        </p:nvSpPr>
        <p:spPr>
          <a:xfrm>
            <a:off x="10494791" y="2745892"/>
            <a:ext cx="1440000" cy="1440000"/>
          </a:xfrm>
          <a:prstGeom prst="donut">
            <a:avLst>
              <a:gd name="adj" fmla="val 1284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plein 28">
            <a:extLst>
              <a:ext uri="{FF2B5EF4-FFF2-40B4-BE49-F238E27FC236}">
                <a16:creationId xmlns:a16="http://schemas.microsoft.com/office/drawing/2014/main" id="{CF648CCE-A90C-4C87-AB77-B1AA4DA36212}"/>
              </a:ext>
            </a:extLst>
          </p:cNvPr>
          <p:cNvSpPr/>
          <p:nvPr/>
        </p:nvSpPr>
        <p:spPr>
          <a:xfrm rot="5400000">
            <a:off x="10494791" y="2745892"/>
            <a:ext cx="1440000" cy="1440000"/>
          </a:xfrm>
          <a:prstGeom prst="blockArc">
            <a:avLst>
              <a:gd name="adj1" fmla="val 10800000"/>
              <a:gd name="adj2" fmla="val 14418602"/>
              <a:gd name="adj3" fmla="val 1515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7092EB-B7D1-4327-A8B4-FEDA34E17C91}"/>
              </a:ext>
            </a:extLst>
          </p:cNvPr>
          <p:cNvSpPr txBox="1"/>
          <p:nvPr/>
        </p:nvSpPr>
        <p:spPr>
          <a:xfrm>
            <a:off x="1183230" y="4721397"/>
            <a:ext cx="1542718" cy="27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Commande matériel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11EBB29-0EAC-48E6-91D8-1FFD39C85C68}"/>
              </a:ext>
            </a:extLst>
          </p:cNvPr>
          <p:cNvSpPr txBox="1"/>
          <p:nvPr/>
        </p:nvSpPr>
        <p:spPr>
          <a:xfrm>
            <a:off x="1183229" y="5057985"/>
            <a:ext cx="164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Validation emplacement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9F38C26-9589-434D-B47A-D0449874EE1B}"/>
              </a:ext>
            </a:extLst>
          </p:cNvPr>
          <p:cNvSpPr txBox="1"/>
          <p:nvPr/>
        </p:nvSpPr>
        <p:spPr>
          <a:xfrm>
            <a:off x="1183230" y="4384994"/>
            <a:ext cx="154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Choix fournisseur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509650-6AC7-41DA-B719-1437C8D50551}"/>
              </a:ext>
            </a:extLst>
          </p:cNvPr>
          <p:cNvSpPr txBox="1"/>
          <p:nvPr/>
        </p:nvSpPr>
        <p:spPr>
          <a:xfrm>
            <a:off x="1183230" y="5388123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Déploiement terrain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E28C663-9434-4781-B0F4-B0926802D87A}"/>
              </a:ext>
            </a:extLst>
          </p:cNvPr>
          <p:cNvSpPr txBox="1"/>
          <p:nvPr/>
        </p:nvSpPr>
        <p:spPr>
          <a:xfrm>
            <a:off x="1183230" y="5741495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Raccordement réseau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8E1DBF-9D44-485F-89B3-70B23E2B3A7A}"/>
              </a:ext>
            </a:extLst>
          </p:cNvPr>
          <p:cNvSpPr/>
          <p:nvPr/>
        </p:nvSpPr>
        <p:spPr>
          <a:xfrm>
            <a:off x="992463" y="445889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85D165-C8F8-4A09-A3A1-03915AD90A3C}"/>
              </a:ext>
            </a:extLst>
          </p:cNvPr>
          <p:cNvSpPr/>
          <p:nvPr/>
        </p:nvSpPr>
        <p:spPr>
          <a:xfrm>
            <a:off x="992463" y="478759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8C6EBE-FA1E-4D59-BE36-692A2567B266}"/>
              </a:ext>
            </a:extLst>
          </p:cNvPr>
          <p:cNvSpPr/>
          <p:nvPr/>
        </p:nvSpPr>
        <p:spPr>
          <a:xfrm>
            <a:off x="992463" y="5113818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44C870-96A0-488D-BA40-5523052F46AC}"/>
              </a:ext>
            </a:extLst>
          </p:cNvPr>
          <p:cNvSpPr/>
          <p:nvPr/>
        </p:nvSpPr>
        <p:spPr>
          <a:xfrm>
            <a:off x="992463" y="545865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59AD70A-C7FE-4D4F-9EEA-D25934DB0E76}"/>
              </a:ext>
            </a:extLst>
          </p:cNvPr>
          <p:cNvSpPr/>
          <p:nvPr/>
        </p:nvSpPr>
        <p:spPr>
          <a:xfrm>
            <a:off x="992463" y="582728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emi-cadre 39">
            <a:extLst>
              <a:ext uri="{FF2B5EF4-FFF2-40B4-BE49-F238E27FC236}">
                <a16:creationId xmlns:a16="http://schemas.microsoft.com/office/drawing/2014/main" id="{5896FD2E-251C-4A44-8B28-ABCBABBD0714}"/>
              </a:ext>
            </a:extLst>
          </p:cNvPr>
          <p:cNvSpPr/>
          <p:nvPr/>
        </p:nvSpPr>
        <p:spPr>
          <a:xfrm rot="13188761">
            <a:off x="1042177" y="4370208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emi-cadre 40">
            <a:extLst>
              <a:ext uri="{FF2B5EF4-FFF2-40B4-BE49-F238E27FC236}">
                <a16:creationId xmlns:a16="http://schemas.microsoft.com/office/drawing/2014/main" id="{990D77A8-6A39-4777-81B2-156878AA024B}"/>
              </a:ext>
            </a:extLst>
          </p:cNvPr>
          <p:cNvSpPr/>
          <p:nvPr/>
        </p:nvSpPr>
        <p:spPr>
          <a:xfrm rot="13188761">
            <a:off x="1044103" y="4707805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emi-cadre 41">
            <a:extLst>
              <a:ext uri="{FF2B5EF4-FFF2-40B4-BE49-F238E27FC236}">
                <a16:creationId xmlns:a16="http://schemas.microsoft.com/office/drawing/2014/main" id="{E0943DC7-ED61-492D-880B-E4C25C1B6B5C}"/>
              </a:ext>
            </a:extLst>
          </p:cNvPr>
          <p:cNvSpPr/>
          <p:nvPr/>
        </p:nvSpPr>
        <p:spPr>
          <a:xfrm rot="13188761">
            <a:off x="1042176" y="5045402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emi-cadre 42">
            <a:extLst>
              <a:ext uri="{FF2B5EF4-FFF2-40B4-BE49-F238E27FC236}">
                <a16:creationId xmlns:a16="http://schemas.microsoft.com/office/drawing/2014/main" id="{D226F295-0B19-4843-AE6A-DDA6C60BF32B}"/>
              </a:ext>
            </a:extLst>
          </p:cNvPr>
          <p:cNvSpPr/>
          <p:nvPr/>
        </p:nvSpPr>
        <p:spPr>
          <a:xfrm rot="13188761">
            <a:off x="1044982" y="5394573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A0854BA-153C-41FF-A1ED-DE865937FB90}"/>
              </a:ext>
            </a:extLst>
          </p:cNvPr>
          <p:cNvSpPr txBox="1"/>
          <p:nvPr/>
        </p:nvSpPr>
        <p:spPr>
          <a:xfrm>
            <a:off x="723708" y="3274355"/>
            <a:ext cx="6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F63BF0-05DC-4B36-AF8B-8DE81E3AFAC5}"/>
              </a:ext>
            </a:extLst>
          </p:cNvPr>
          <p:cNvSpPr/>
          <p:nvPr/>
        </p:nvSpPr>
        <p:spPr>
          <a:xfrm>
            <a:off x="3039752" y="4430000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4A5654-3098-4206-BF39-8F953AC6F2A2}"/>
              </a:ext>
            </a:extLst>
          </p:cNvPr>
          <p:cNvSpPr/>
          <p:nvPr/>
        </p:nvSpPr>
        <p:spPr>
          <a:xfrm>
            <a:off x="3039752" y="475870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5B13D6-AE45-4008-8707-EFEDD6D7FE4B}"/>
              </a:ext>
            </a:extLst>
          </p:cNvPr>
          <p:cNvSpPr/>
          <p:nvPr/>
        </p:nvSpPr>
        <p:spPr>
          <a:xfrm>
            <a:off x="3039752" y="5084925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B5AE-A643-48F6-9333-5B32A0A41EA5}"/>
              </a:ext>
            </a:extLst>
          </p:cNvPr>
          <p:cNvSpPr/>
          <p:nvPr/>
        </p:nvSpPr>
        <p:spPr>
          <a:xfrm>
            <a:off x="3039752" y="542976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A7B29F-03E1-48CA-92AA-8D2606E55A99}"/>
              </a:ext>
            </a:extLst>
          </p:cNvPr>
          <p:cNvSpPr/>
          <p:nvPr/>
        </p:nvSpPr>
        <p:spPr>
          <a:xfrm>
            <a:off x="3039752" y="579839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emi-cadre 55">
            <a:extLst>
              <a:ext uri="{FF2B5EF4-FFF2-40B4-BE49-F238E27FC236}">
                <a16:creationId xmlns:a16="http://schemas.microsoft.com/office/drawing/2014/main" id="{3C475903-6305-449C-AC07-363F0ED3F7D4}"/>
              </a:ext>
            </a:extLst>
          </p:cNvPr>
          <p:cNvSpPr/>
          <p:nvPr/>
        </p:nvSpPr>
        <p:spPr>
          <a:xfrm rot="13188761">
            <a:off x="3091392" y="4678912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emi-cadre 56">
            <a:extLst>
              <a:ext uri="{FF2B5EF4-FFF2-40B4-BE49-F238E27FC236}">
                <a16:creationId xmlns:a16="http://schemas.microsoft.com/office/drawing/2014/main" id="{F585159A-DECC-4564-8F03-0A637436D5BA}"/>
              </a:ext>
            </a:extLst>
          </p:cNvPr>
          <p:cNvSpPr/>
          <p:nvPr/>
        </p:nvSpPr>
        <p:spPr>
          <a:xfrm rot="13188761">
            <a:off x="3089465" y="5016509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emi-cadre 57">
            <a:extLst>
              <a:ext uri="{FF2B5EF4-FFF2-40B4-BE49-F238E27FC236}">
                <a16:creationId xmlns:a16="http://schemas.microsoft.com/office/drawing/2014/main" id="{462E20BD-714C-4F16-9C7F-FA2231757D0E}"/>
              </a:ext>
            </a:extLst>
          </p:cNvPr>
          <p:cNvSpPr/>
          <p:nvPr/>
        </p:nvSpPr>
        <p:spPr>
          <a:xfrm rot="13222097">
            <a:off x="3086108" y="5724706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emi-cadre 58">
            <a:extLst>
              <a:ext uri="{FF2B5EF4-FFF2-40B4-BE49-F238E27FC236}">
                <a16:creationId xmlns:a16="http://schemas.microsoft.com/office/drawing/2014/main" id="{B556292F-A69F-4C41-A003-60EB00900225}"/>
              </a:ext>
            </a:extLst>
          </p:cNvPr>
          <p:cNvSpPr/>
          <p:nvPr/>
        </p:nvSpPr>
        <p:spPr>
          <a:xfrm rot="13188761">
            <a:off x="3095023" y="5350709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5EBDAC-833F-4FFA-9492-F10DEDAAB9DC}"/>
              </a:ext>
            </a:extLst>
          </p:cNvPr>
          <p:cNvSpPr/>
          <p:nvPr/>
        </p:nvSpPr>
        <p:spPr>
          <a:xfrm>
            <a:off x="5049155" y="445889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9EF6B6-D04A-499D-9050-F3E4B4D63B90}"/>
              </a:ext>
            </a:extLst>
          </p:cNvPr>
          <p:cNvSpPr/>
          <p:nvPr/>
        </p:nvSpPr>
        <p:spPr>
          <a:xfrm>
            <a:off x="5049155" y="478759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83ABFDF-1CBA-403F-B4F6-CAB0098E370A}"/>
              </a:ext>
            </a:extLst>
          </p:cNvPr>
          <p:cNvSpPr/>
          <p:nvPr/>
        </p:nvSpPr>
        <p:spPr>
          <a:xfrm>
            <a:off x="5049155" y="5113818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69A4AD-7B28-465A-93E0-EFBA0C2D566B}"/>
              </a:ext>
            </a:extLst>
          </p:cNvPr>
          <p:cNvSpPr/>
          <p:nvPr/>
        </p:nvSpPr>
        <p:spPr>
          <a:xfrm>
            <a:off x="5049155" y="545865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1381F4E-737F-4D81-9A5C-32DEE42E6DA4}"/>
              </a:ext>
            </a:extLst>
          </p:cNvPr>
          <p:cNvSpPr/>
          <p:nvPr/>
        </p:nvSpPr>
        <p:spPr>
          <a:xfrm>
            <a:off x="5049155" y="582728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Demi-cadre 69">
            <a:extLst>
              <a:ext uri="{FF2B5EF4-FFF2-40B4-BE49-F238E27FC236}">
                <a16:creationId xmlns:a16="http://schemas.microsoft.com/office/drawing/2014/main" id="{93B1AA90-FD18-4E41-9A62-6FA65B310063}"/>
              </a:ext>
            </a:extLst>
          </p:cNvPr>
          <p:cNvSpPr/>
          <p:nvPr/>
        </p:nvSpPr>
        <p:spPr>
          <a:xfrm rot="13188761">
            <a:off x="5100795" y="4707805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Demi-cadre 70">
            <a:extLst>
              <a:ext uri="{FF2B5EF4-FFF2-40B4-BE49-F238E27FC236}">
                <a16:creationId xmlns:a16="http://schemas.microsoft.com/office/drawing/2014/main" id="{77A5B8E9-2518-4876-88BE-6E8EDD3266E8}"/>
              </a:ext>
            </a:extLst>
          </p:cNvPr>
          <p:cNvSpPr/>
          <p:nvPr/>
        </p:nvSpPr>
        <p:spPr>
          <a:xfrm rot="13188761">
            <a:off x="5098868" y="5045402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Demi-cadre 71">
            <a:extLst>
              <a:ext uri="{FF2B5EF4-FFF2-40B4-BE49-F238E27FC236}">
                <a16:creationId xmlns:a16="http://schemas.microsoft.com/office/drawing/2014/main" id="{3ABD7D35-DA5F-48E1-819A-7E4230F6B604}"/>
              </a:ext>
            </a:extLst>
          </p:cNvPr>
          <p:cNvSpPr/>
          <p:nvPr/>
        </p:nvSpPr>
        <p:spPr>
          <a:xfrm rot="13188761">
            <a:off x="5101674" y="5394573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84C9FB-69E1-470D-9DF3-6995466AA1A1}"/>
              </a:ext>
            </a:extLst>
          </p:cNvPr>
          <p:cNvSpPr/>
          <p:nvPr/>
        </p:nvSpPr>
        <p:spPr>
          <a:xfrm>
            <a:off x="7198042" y="445747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5A0F10E-6567-4ABD-A2FE-353166C979DE}"/>
              </a:ext>
            </a:extLst>
          </p:cNvPr>
          <p:cNvSpPr/>
          <p:nvPr/>
        </p:nvSpPr>
        <p:spPr>
          <a:xfrm>
            <a:off x="7198042" y="4786179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099F6D-04B9-43BA-9E06-BE02AC0E9957}"/>
              </a:ext>
            </a:extLst>
          </p:cNvPr>
          <p:cNvSpPr/>
          <p:nvPr/>
        </p:nvSpPr>
        <p:spPr>
          <a:xfrm>
            <a:off x="7198042" y="5112401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2E6B1F-CF3A-46D8-B2F2-EFC109516FE6}"/>
              </a:ext>
            </a:extLst>
          </p:cNvPr>
          <p:cNvSpPr/>
          <p:nvPr/>
        </p:nvSpPr>
        <p:spPr>
          <a:xfrm>
            <a:off x="7198042" y="5457239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D526FB-F8FF-4371-ACF2-57878EB1B9F5}"/>
              </a:ext>
            </a:extLst>
          </p:cNvPr>
          <p:cNvSpPr/>
          <p:nvPr/>
        </p:nvSpPr>
        <p:spPr>
          <a:xfrm>
            <a:off x="7198042" y="5825869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C39F62E-AD06-4880-B465-40FD83FA8DD4}"/>
              </a:ext>
            </a:extLst>
          </p:cNvPr>
          <p:cNvSpPr/>
          <p:nvPr/>
        </p:nvSpPr>
        <p:spPr>
          <a:xfrm>
            <a:off x="9164480" y="445747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CA2DD65-8510-49F6-BF20-B916D5FE38B2}"/>
              </a:ext>
            </a:extLst>
          </p:cNvPr>
          <p:cNvSpPr/>
          <p:nvPr/>
        </p:nvSpPr>
        <p:spPr>
          <a:xfrm>
            <a:off x="9164480" y="4786179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C6B1C06-7D4D-4649-BF23-5BFCD687A4F0}"/>
              </a:ext>
            </a:extLst>
          </p:cNvPr>
          <p:cNvSpPr/>
          <p:nvPr/>
        </p:nvSpPr>
        <p:spPr>
          <a:xfrm>
            <a:off x="9164480" y="5112401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31F6B3A-1225-49C8-AF16-7016DE6952D1}"/>
              </a:ext>
            </a:extLst>
          </p:cNvPr>
          <p:cNvSpPr/>
          <p:nvPr/>
        </p:nvSpPr>
        <p:spPr>
          <a:xfrm>
            <a:off x="9164480" y="5457239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AE176E1-445B-42CD-9317-D3BD2075B2C2}"/>
              </a:ext>
            </a:extLst>
          </p:cNvPr>
          <p:cNvSpPr/>
          <p:nvPr/>
        </p:nvSpPr>
        <p:spPr>
          <a:xfrm>
            <a:off x="9164480" y="5825869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B7A476C-6B73-430D-BDEB-9C2FFACCF4D5}"/>
              </a:ext>
            </a:extLst>
          </p:cNvPr>
          <p:cNvSpPr/>
          <p:nvPr/>
        </p:nvSpPr>
        <p:spPr>
          <a:xfrm>
            <a:off x="11164393" y="4430000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F56EDCB-EA71-4098-941C-BCAB8E989D1A}"/>
              </a:ext>
            </a:extLst>
          </p:cNvPr>
          <p:cNvSpPr/>
          <p:nvPr/>
        </p:nvSpPr>
        <p:spPr>
          <a:xfrm>
            <a:off x="11164393" y="475870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6C2C1A3-485C-4D54-8FBD-1BC8C6D10827}"/>
              </a:ext>
            </a:extLst>
          </p:cNvPr>
          <p:cNvSpPr/>
          <p:nvPr/>
        </p:nvSpPr>
        <p:spPr>
          <a:xfrm>
            <a:off x="11164393" y="5084925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9DEF451-837E-4A27-98CB-430CD10589AC}"/>
              </a:ext>
            </a:extLst>
          </p:cNvPr>
          <p:cNvSpPr/>
          <p:nvPr/>
        </p:nvSpPr>
        <p:spPr>
          <a:xfrm>
            <a:off x="11164393" y="542976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F7C14AE-4A27-4F48-B386-BD6BB00AFCB8}"/>
              </a:ext>
            </a:extLst>
          </p:cNvPr>
          <p:cNvSpPr/>
          <p:nvPr/>
        </p:nvSpPr>
        <p:spPr>
          <a:xfrm>
            <a:off x="11164393" y="5798393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Demi-cadre 115">
            <a:extLst>
              <a:ext uri="{FF2B5EF4-FFF2-40B4-BE49-F238E27FC236}">
                <a16:creationId xmlns:a16="http://schemas.microsoft.com/office/drawing/2014/main" id="{37EC69BA-CC13-4CA5-B8D6-61BA4C7B1562}"/>
              </a:ext>
            </a:extLst>
          </p:cNvPr>
          <p:cNvSpPr/>
          <p:nvPr/>
        </p:nvSpPr>
        <p:spPr>
          <a:xfrm rot="13188761">
            <a:off x="3070183" y="4368952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Demi-cadre 116">
            <a:extLst>
              <a:ext uri="{FF2B5EF4-FFF2-40B4-BE49-F238E27FC236}">
                <a16:creationId xmlns:a16="http://schemas.microsoft.com/office/drawing/2014/main" id="{4C7842E6-E578-4627-84E1-7F9F3389862F}"/>
              </a:ext>
            </a:extLst>
          </p:cNvPr>
          <p:cNvSpPr/>
          <p:nvPr/>
        </p:nvSpPr>
        <p:spPr>
          <a:xfrm rot="13188761">
            <a:off x="5095684" y="4391000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Demi-cadre 117">
            <a:extLst>
              <a:ext uri="{FF2B5EF4-FFF2-40B4-BE49-F238E27FC236}">
                <a16:creationId xmlns:a16="http://schemas.microsoft.com/office/drawing/2014/main" id="{96456026-5860-4B31-A41B-0FD140B4EF6A}"/>
              </a:ext>
            </a:extLst>
          </p:cNvPr>
          <p:cNvSpPr/>
          <p:nvPr/>
        </p:nvSpPr>
        <p:spPr>
          <a:xfrm rot="13188761">
            <a:off x="7246487" y="4392117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Demi-cadre 119">
            <a:extLst>
              <a:ext uri="{FF2B5EF4-FFF2-40B4-BE49-F238E27FC236}">
                <a16:creationId xmlns:a16="http://schemas.microsoft.com/office/drawing/2014/main" id="{2F8843A7-5BBB-4213-9039-2F7D3BF09897}"/>
              </a:ext>
            </a:extLst>
          </p:cNvPr>
          <p:cNvSpPr/>
          <p:nvPr/>
        </p:nvSpPr>
        <p:spPr>
          <a:xfrm rot="13188761">
            <a:off x="11203756" y="4354979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64423182-AE14-4ABF-95B6-409DEBAD413F}"/>
              </a:ext>
            </a:extLst>
          </p:cNvPr>
          <p:cNvSpPr txBox="1"/>
          <p:nvPr/>
        </p:nvSpPr>
        <p:spPr>
          <a:xfrm>
            <a:off x="10921053" y="3274355"/>
            <a:ext cx="6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E37C6856-1F5B-4592-B70B-C492DC8E5ECD}"/>
              </a:ext>
            </a:extLst>
          </p:cNvPr>
          <p:cNvSpPr txBox="1"/>
          <p:nvPr/>
        </p:nvSpPr>
        <p:spPr>
          <a:xfrm>
            <a:off x="8987409" y="3274355"/>
            <a:ext cx="6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D8A154A4-7296-46DD-BD6B-0CD55CCA88C0}"/>
              </a:ext>
            </a:extLst>
          </p:cNvPr>
          <p:cNvSpPr txBox="1"/>
          <p:nvPr/>
        </p:nvSpPr>
        <p:spPr>
          <a:xfrm>
            <a:off x="6914228" y="3274355"/>
            <a:ext cx="6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>
                <a:solidFill>
                  <a:srgbClr val="70AD47"/>
                </a:solidFill>
                <a:latin typeface="Calibri" panose="020F0502020204030204"/>
              </a:rPr>
              <a:t>80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5F31AE34-25D1-4193-AE39-420C9BE98FA1}"/>
              </a:ext>
            </a:extLst>
          </p:cNvPr>
          <p:cNvSpPr txBox="1"/>
          <p:nvPr/>
        </p:nvSpPr>
        <p:spPr>
          <a:xfrm>
            <a:off x="4871165" y="3274355"/>
            <a:ext cx="6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10B313E6-78D8-48FB-8037-0A9E40D97E51}"/>
              </a:ext>
            </a:extLst>
          </p:cNvPr>
          <p:cNvSpPr txBox="1"/>
          <p:nvPr/>
        </p:nvSpPr>
        <p:spPr>
          <a:xfrm>
            <a:off x="2796412" y="3274355"/>
            <a:ext cx="64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ED7D31"/>
                </a:solidFill>
                <a:latin typeface="Calibri" panose="020F0502020204030204"/>
              </a:rPr>
              <a:t>95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27" name="Demi-cadre 126">
            <a:extLst>
              <a:ext uri="{FF2B5EF4-FFF2-40B4-BE49-F238E27FC236}">
                <a16:creationId xmlns:a16="http://schemas.microsoft.com/office/drawing/2014/main" id="{E94FAE22-662B-4DEA-BF28-0C0300B8BDDF}"/>
              </a:ext>
            </a:extLst>
          </p:cNvPr>
          <p:cNvSpPr/>
          <p:nvPr/>
        </p:nvSpPr>
        <p:spPr>
          <a:xfrm rot="13188761">
            <a:off x="10589831" y="899965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rgbClr val="AB004A"/>
          </a:solidFill>
          <a:ln>
            <a:solidFill>
              <a:srgbClr val="AB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Demi-cadre 127">
            <a:extLst>
              <a:ext uri="{FF2B5EF4-FFF2-40B4-BE49-F238E27FC236}">
                <a16:creationId xmlns:a16="http://schemas.microsoft.com/office/drawing/2014/main" id="{AC49613D-5DD7-4CCC-92DB-FF1CCB08C5FA}"/>
              </a:ext>
            </a:extLst>
          </p:cNvPr>
          <p:cNvSpPr/>
          <p:nvPr/>
        </p:nvSpPr>
        <p:spPr>
          <a:xfrm rot="13188761">
            <a:off x="10579541" y="653834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Demi-cadre 128">
            <a:extLst>
              <a:ext uri="{FF2B5EF4-FFF2-40B4-BE49-F238E27FC236}">
                <a16:creationId xmlns:a16="http://schemas.microsoft.com/office/drawing/2014/main" id="{194DFF6E-7A55-4AC9-A3A4-CC3A8531A4AC}"/>
              </a:ext>
            </a:extLst>
          </p:cNvPr>
          <p:cNvSpPr/>
          <p:nvPr/>
        </p:nvSpPr>
        <p:spPr>
          <a:xfrm rot="13188761">
            <a:off x="10591931" y="397377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D8308FC-6F7B-4D56-A531-A16360819244}"/>
              </a:ext>
            </a:extLst>
          </p:cNvPr>
          <p:cNvSpPr txBox="1"/>
          <p:nvPr/>
        </p:nvSpPr>
        <p:spPr>
          <a:xfrm>
            <a:off x="10873428" y="358312"/>
            <a:ext cx="59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Fait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FF6AFD2A-658B-42D3-A179-CC8F2C70C867}"/>
              </a:ext>
            </a:extLst>
          </p:cNvPr>
          <p:cNvSpPr txBox="1"/>
          <p:nvPr/>
        </p:nvSpPr>
        <p:spPr>
          <a:xfrm>
            <a:off x="10893669" y="610587"/>
            <a:ext cx="90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En cours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45B606D9-502F-45FD-BB6A-2805F7AAA453}"/>
              </a:ext>
            </a:extLst>
          </p:cNvPr>
          <p:cNvSpPr txBox="1"/>
          <p:nvPr/>
        </p:nvSpPr>
        <p:spPr>
          <a:xfrm>
            <a:off x="10913910" y="856718"/>
            <a:ext cx="90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Bloqué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7345277-2A25-467F-A784-8784CCA331A4}"/>
              </a:ext>
            </a:extLst>
          </p:cNvPr>
          <p:cNvSpPr txBox="1"/>
          <p:nvPr/>
        </p:nvSpPr>
        <p:spPr>
          <a:xfrm>
            <a:off x="5512494" y="4695797"/>
            <a:ext cx="1542718" cy="27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Commande matériel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5F89904C-FC44-4624-B371-302ECA7F5DC1}"/>
              </a:ext>
            </a:extLst>
          </p:cNvPr>
          <p:cNvSpPr txBox="1"/>
          <p:nvPr/>
        </p:nvSpPr>
        <p:spPr>
          <a:xfrm>
            <a:off x="5512493" y="5032385"/>
            <a:ext cx="164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Validation emplacement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D7892D8B-1C6A-41F0-806D-FF580B4A5A92}"/>
              </a:ext>
            </a:extLst>
          </p:cNvPr>
          <p:cNvSpPr txBox="1"/>
          <p:nvPr/>
        </p:nvSpPr>
        <p:spPr>
          <a:xfrm>
            <a:off x="5512494" y="4359394"/>
            <a:ext cx="154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Choix fournisseur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F900858F-378F-4052-901C-0A2B48FC035B}"/>
              </a:ext>
            </a:extLst>
          </p:cNvPr>
          <p:cNvSpPr txBox="1"/>
          <p:nvPr/>
        </p:nvSpPr>
        <p:spPr>
          <a:xfrm>
            <a:off x="5512494" y="5362523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Déploiement terrain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AED797D9-4767-4A07-94B9-E82BD15818B0}"/>
              </a:ext>
            </a:extLst>
          </p:cNvPr>
          <p:cNvSpPr txBox="1"/>
          <p:nvPr/>
        </p:nvSpPr>
        <p:spPr>
          <a:xfrm>
            <a:off x="5512494" y="5715895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Raccordement réseau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37C0063C-1A8E-49DC-815E-24CD4160C294}"/>
              </a:ext>
            </a:extLst>
          </p:cNvPr>
          <p:cNvSpPr txBox="1"/>
          <p:nvPr/>
        </p:nvSpPr>
        <p:spPr>
          <a:xfrm>
            <a:off x="9513907" y="4704185"/>
            <a:ext cx="1542718" cy="27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Commande matériel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F6F1BE1-2009-4704-887F-04F5BF9DA6C0}"/>
              </a:ext>
            </a:extLst>
          </p:cNvPr>
          <p:cNvSpPr txBox="1"/>
          <p:nvPr/>
        </p:nvSpPr>
        <p:spPr>
          <a:xfrm>
            <a:off x="9513906" y="5040773"/>
            <a:ext cx="1647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Validation emplacement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2E0C2A37-8355-4F9A-8311-6258ED8DB20B}"/>
              </a:ext>
            </a:extLst>
          </p:cNvPr>
          <p:cNvSpPr txBox="1"/>
          <p:nvPr/>
        </p:nvSpPr>
        <p:spPr>
          <a:xfrm>
            <a:off x="9513907" y="4367782"/>
            <a:ext cx="1542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Choix fournisseur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47E7A8BE-F643-4289-B6BD-7E83C914E8A0}"/>
              </a:ext>
            </a:extLst>
          </p:cNvPr>
          <p:cNvSpPr txBox="1"/>
          <p:nvPr/>
        </p:nvSpPr>
        <p:spPr>
          <a:xfrm>
            <a:off x="9513907" y="5370911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Déploiement terrain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1E5F32E3-9D0C-4981-B758-ED3EB5D1862B}"/>
              </a:ext>
            </a:extLst>
          </p:cNvPr>
          <p:cNvSpPr txBox="1"/>
          <p:nvPr/>
        </p:nvSpPr>
        <p:spPr>
          <a:xfrm>
            <a:off x="9513907" y="5724283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Raccordement réseau</a:t>
            </a:r>
          </a:p>
        </p:txBody>
      </p:sp>
      <p:sp>
        <p:nvSpPr>
          <p:cNvPr id="99" name="Demi-cadre 98">
            <a:extLst>
              <a:ext uri="{FF2B5EF4-FFF2-40B4-BE49-F238E27FC236}">
                <a16:creationId xmlns:a16="http://schemas.microsoft.com/office/drawing/2014/main" id="{9E47FCF5-44F1-4E72-91D1-5A0004154546}"/>
              </a:ext>
            </a:extLst>
          </p:cNvPr>
          <p:cNvSpPr/>
          <p:nvPr/>
        </p:nvSpPr>
        <p:spPr>
          <a:xfrm rot="13188761">
            <a:off x="7246487" y="4715491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Demi-cadre 99">
            <a:extLst>
              <a:ext uri="{FF2B5EF4-FFF2-40B4-BE49-F238E27FC236}">
                <a16:creationId xmlns:a16="http://schemas.microsoft.com/office/drawing/2014/main" id="{5B30EE86-B69A-4EE4-B48C-A77D288E103A}"/>
              </a:ext>
            </a:extLst>
          </p:cNvPr>
          <p:cNvSpPr/>
          <p:nvPr/>
        </p:nvSpPr>
        <p:spPr>
          <a:xfrm rot="13188761">
            <a:off x="7236742" y="5100479"/>
            <a:ext cx="81536" cy="127083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Demi-cadre 100">
            <a:extLst>
              <a:ext uri="{FF2B5EF4-FFF2-40B4-BE49-F238E27FC236}">
                <a16:creationId xmlns:a16="http://schemas.microsoft.com/office/drawing/2014/main" id="{1CF4EAEB-75D4-4731-A8A4-586B7B2F8867}"/>
              </a:ext>
            </a:extLst>
          </p:cNvPr>
          <p:cNvSpPr/>
          <p:nvPr/>
        </p:nvSpPr>
        <p:spPr>
          <a:xfrm rot="13188761">
            <a:off x="7246486" y="5394573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Demi-cadre 134">
            <a:extLst>
              <a:ext uri="{FF2B5EF4-FFF2-40B4-BE49-F238E27FC236}">
                <a16:creationId xmlns:a16="http://schemas.microsoft.com/office/drawing/2014/main" id="{A2379B5E-AD7B-44C7-9515-16984386457B}"/>
              </a:ext>
            </a:extLst>
          </p:cNvPr>
          <p:cNvSpPr/>
          <p:nvPr/>
        </p:nvSpPr>
        <p:spPr>
          <a:xfrm rot="13188761">
            <a:off x="7255226" y="5750541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Demi-cadre 135">
            <a:extLst>
              <a:ext uri="{FF2B5EF4-FFF2-40B4-BE49-F238E27FC236}">
                <a16:creationId xmlns:a16="http://schemas.microsoft.com/office/drawing/2014/main" id="{E5C45FE7-C9ED-40ED-B983-6CAF69689F7F}"/>
              </a:ext>
            </a:extLst>
          </p:cNvPr>
          <p:cNvSpPr/>
          <p:nvPr/>
        </p:nvSpPr>
        <p:spPr>
          <a:xfrm rot="12678196">
            <a:off x="9210914" y="4384040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rgbClr val="AB004A"/>
          </a:solidFill>
          <a:ln>
            <a:solidFill>
              <a:srgbClr val="AB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3E28C663-9434-4781-B0F4-B0926802D87A}"/>
              </a:ext>
            </a:extLst>
          </p:cNvPr>
          <p:cNvSpPr txBox="1"/>
          <p:nvPr/>
        </p:nvSpPr>
        <p:spPr>
          <a:xfrm>
            <a:off x="1175658" y="6085652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Use case fonctionnel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59AD70A-C7FE-4D4F-9EEA-D25934DB0E76}"/>
              </a:ext>
            </a:extLst>
          </p:cNvPr>
          <p:cNvSpPr/>
          <p:nvPr/>
        </p:nvSpPr>
        <p:spPr>
          <a:xfrm>
            <a:off x="993517" y="6162817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3A7B29F-03E1-48CA-92AA-8D2606E55A99}"/>
              </a:ext>
            </a:extLst>
          </p:cNvPr>
          <p:cNvSpPr/>
          <p:nvPr/>
        </p:nvSpPr>
        <p:spPr>
          <a:xfrm>
            <a:off x="3035990" y="6112850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3E28C663-9434-4781-B0F4-B0926802D87A}"/>
              </a:ext>
            </a:extLst>
          </p:cNvPr>
          <p:cNvSpPr txBox="1"/>
          <p:nvPr/>
        </p:nvSpPr>
        <p:spPr>
          <a:xfrm>
            <a:off x="5504700" y="6118350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Use case fonctionnel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59AD70A-C7FE-4D4F-9EEA-D25934DB0E76}"/>
              </a:ext>
            </a:extLst>
          </p:cNvPr>
          <p:cNvSpPr/>
          <p:nvPr/>
        </p:nvSpPr>
        <p:spPr>
          <a:xfrm>
            <a:off x="5059099" y="6178014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3A7B29F-03E1-48CA-92AA-8D2606E55A99}"/>
              </a:ext>
            </a:extLst>
          </p:cNvPr>
          <p:cNvSpPr/>
          <p:nvPr/>
        </p:nvSpPr>
        <p:spPr>
          <a:xfrm>
            <a:off x="7196771" y="6160777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3E28C663-9434-4781-B0F4-B0926802D87A}"/>
              </a:ext>
            </a:extLst>
          </p:cNvPr>
          <p:cNvSpPr txBox="1"/>
          <p:nvPr/>
        </p:nvSpPr>
        <p:spPr>
          <a:xfrm>
            <a:off x="9513906" y="6116440"/>
            <a:ext cx="184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Use case fonctionnel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59AD70A-C7FE-4D4F-9EEA-D25934DB0E76}"/>
              </a:ext>
            </a:extLst>
          </p:cNvPr>
          <p:cNvSpPr/>
          <p:nvPr/>
        </p:nvSpPr>
        <p:spPr>
          <a:xfrm>
            <a:off x="9164480" y="6166026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3A7B29F-03E1-48CA-92AA-8D2606E55A99}"/>
              </a:ext>
            </a:extLst>
          </p:cNvPr>
          <p:cNvSpPr/>
          <p:nvPr/>
        </p:nvSpPr>
        <p:spPr>
          <a:xfrm>
            <a:off x="11164393" y="6168862"/>
            <a:ext cx="144000" cy="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Demi-cadre 144">
            <a:extLst>
              <a:ext uri="{FF2B5EF4-FFF2-40B4-BE49-F238E27FC236}">
                <a16:creationId xmlns:a16="http://schemas.microsoft.com/office/drawing/2014/main" id="{462E20BD-714C-4F16-9C7F-FA2231757D0E}"/>
              </a:ext>
            </a:extLst>
          </p:cNvPr>
          <p:cNvSpPr/>
          <p:nvPr/>
        </p:nvSpPr>
        <p:spPr>
          <a:xfrm rot="13222097">
            <a:off x="3085216" y="6065525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Demi-cadre 145">
            <a:extLst>
              <a:ext uri="{FF2B5EF4-FFF2-40B4-BE49-F238E27FC236}">
                <a16:creationId xmlns:a16="http://schemas.microsoft.com/office/drawing/2014/main" id="{E94FAE22-662B-4DEA-BF28-0C0300B8BDDF}"/>
              </a:ext>
            </a:extLst>
          </p:cNvPr>
          <p:cNvSpPr/>
          <p:nvPr/>
        </p:nvSpPr>
        <p:spPr>
          <a:xfrm rot="13188761">
            <a:off x="1036274" y="5743743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rgbClr val="AB004A"/>
          </a:solidFill>
          <a:ln>
            <a:solidFill>
              <a:srgbClr val="AB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Demi-cadre 147">
            <a:extLst>
              <a:ext uri="{FF2B5EF4-FFF2-40B4-BE49-F238E27FC236}">
                <a16:creationId xmlns:a16="http://schemas.microsoft.com/office/drawing/2014/main" id="{3ABD7D35-DA5F-48E1-819A-7E4230F6B604}"/>
              </a:ext>
            </a:extLst>
          </p:cNvPr>
          <p:cNvSpPr/>
          <p:nvPr/>
        </p:nvSpPr>
        <p:spPr>
          <a:xfrm rot="13188761">
            <a:off x="5098867" y="5759142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Demi-cadre 149">
            <a:extLst>
              <a:ext uri="{FF2B5EF4-FFF2-40B4-BE49-F238E27FC236}">
                <a16:creationId xmlns:a16="http://schemas.microsoft.com/office/drawing/2014/main" id="{E94FAE22-662B-4DEA-BF28-0C0300B8BDDF}"/>
              </a:ext>
            </a:extLst>
          </p:cNvPr>
          <p:cNvSpPr/>
          <p:nvPr/>
        </p:nvSpPr>
        <p:spPr>
          <a:xfrm rot="13188761">
            <a:off x="5108814" y="6105227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rgbClr val="AB004A"/>
          </a:solidFill>
          <a:ln>
            <a:solidFill>
              <a:srgbClr val="AB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Demi-cadre 150">
            <a:extLst>
              <a:ext uri="{FF2B5EF4-FFF2-40B4-BE49-F238E27FC236}">
                <a16:creationId xmlns:a16="http://schemas.microsoft.com/office/drawing/2014/main" id="{A2379B5E-AD7B-44C7-9515-16984386457B}"/>
              </a:ext>
            </a:extLst>
          </p:cNvPr>
          <p:cNvSpPr/>
          <p:nvPr/>
        </p:nvSpPr>
        <p:spPr>
          <a:xfrm rot="13188761">
            <a:off x="7264143" y="6093348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Demi-cadre 151">
            <a:extLst>
              <a:ext uri="{FF2B5EF4-FFF2-40B4-BE49-F238E27FC236}">
                <a16:creationId xmlns:a16="http://schemas.microsoft.com/office/drawing/2014/main" id="{A2379B5E-AD7B-44C7-9515-16984386457B}"/>
              </a:ext>
            </a:extLst>
          </p:cNvPr>
          <p:cNvSpPr/>
          <p:nvPr/>
        </p:nvSpPr>
        <p:spPr>
          <a:xfrm rot="13188761">
            <a:off x="1054404" y="6092912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Demi-cadre 152">
            <a:extLst>
              <a:ext uri="{FF2B5EF4-FFF2-40B4-BE49-F238E27FC236}">
                <a16:creationId xmlns:a16="http://schemas.microsoft.com/office/drawing/2014/main" id="{AC49613D-5DD7-4CCC-92DB-FF1CCB08C5FA}"/>
              </a:ext>
            </a:extLst>
          </p:cNvPr>
          <p:cNvSpPr/>
          <p:nvPr/>
        </p:nvSpPr>
        <p:spPr>
          <a:xfrm rot="13188761">
            <a:off x="11213430" y="5024888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Demi-cadre 153">
            <a:extLst>
              <a:ext uri="{FF2B5EF4-FFF2-40B4-BE49-F238E27FC236}">
                <a16:creationId xmlns:a16="http://schemas.microsoft.com/office/drawing/2014/main" id="{E94FAE22-662B-4DEA-BF28-0C0300B8BDDF}"/>
              </a:ext>
            </a:extLst>
          </p:cNvPr>
          <p:cNvSpPr/>
          <p:nvPr/>
        </p:nvSpPr>
        <p:spPr>
          <a:xfrm rot="13188761">
            <a:off x="9214732" y="4724531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rgbClr val="AB004A"/>
          </a:solidFill>
          <a:ln>
            <a:solidFill>
              <a:srgbClr val="AB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Demi-cadre 154">
            <a:extLst>
              <a:ext uri="{FF2B5EF4-FFF2-40B4-BE49-F238E27FC236}">
                <a16:creationId xmlns:a16="http://schemas.microsoft.com/office/drawing/2014/main" id="{E94FAE22-662B-4DEA-BF28-0C0300B8BDDF}"/>
              </a:ext>
            </a:extLst>
          </p:cNvPr>
          <p:cNvSpPr/>
          <p:nvPr/>
        </p:nvSpPr>
        <p:spPr>
          <a:xfrm rot="13188761">
            <a:off x="9214732" y="5047136"/>
            <a:ext cx="97241" cy="190504"/>
          </a:xfrm>
          <a:prstGeom prst="halfFrame">
            <a:avLst>
              <a:gd name="adj1" fmla="val 23071"/>
              <a:gd name="adj2" fmla="val 23549"/>
            </a:avLst>
          </a:prstGeom>
          <a:solidFill>
            <a:srgbClr val="AB004A"/>
          </a:solidFill>
          <a:ln>
            <a:solidFill>
              <a:srgbClr val="AB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Demi-cadre 136">
            <a:extLst>
              <a:ext uri="{FF2B5EF4-FFF2-40B4-BE49-F238E27FC236}">
                <a16:creationId xmlns:a16="http://schemas.microsoft.com/office/drawing/2014/main" id="{2F8843A7-5BBB-4213-9039-2F7D3BF09897}"/>
              </a:ext>
            </a:extLst>
          </p:cNvPr>
          <p:cNvSpPr/>
          <p:nvPr/>
        </p:nvSpPr>
        <p:spPr>
          <a:xfrm rot="13188761">
            <a:off x="11197104" y="4717839"/>
            <a:ext cx="99204" cy="170435"/>
          </a:xfrm>
          <a:prstGeom prst="halfFrame">
            <a:avLst>
              <a:gd name="adj1" fmla="val 23071"/>
              <a:gd name="adj2" fmla="val 2354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19AFFBA-E887-4447-8639-F707FAEC1C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781BA-A43F-C341-8663-DF457AFC3DF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8DCC79C-FC1B-41DA-8B4C-6A990D93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Détail Planning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851C3D-6129-42E4-87C6-734228C8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MODIFIER LE TEXTE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A0D5789A-A977-4B91-B75E-730367760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87654"/>
              </p:ext>
            </p:extLst>
          </p:nvPr>
        </p:nvGraphicFramePr>
        <p:xfrm>
          <a:off x="604497" y="1459136"/>
          <a:ext cx="10960104" cy="44130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3342">
                  <a:extLst>
                    <a:ext uri="{9D8B030D-6E8A-4147-A177-3AD203B41FA5}">
                      <a16:colId xmlns:a16="http://schemas.microsoft.com/office/drawing/2014/main" val="1919579959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236895774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585453073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3621707123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3177467090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3020513926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1968115307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3928264212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2070063844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2056001255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723990969"/>
                    </a:ext>
                  </a:extLst>
                </a:gridCol>
                <a:gridCol w="913342">
                  <a:extLst>
                    <a:ext uri="{9D8B030D-6E8A-4147-A177-3AD203B41FA5}">
                      <a16:colId xmlns:a16="http://schemas.microsoft.com/office/drawing/2014/main" val="225603275"/>
                    </a:ext>
                  </a:extLst>
                </a:gridCol>
              </a:tblGrid>
              <a:tr h="388446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2023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2024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59986"/>
                  </a:ext>
                </a:extLst>
              </a:tr>
              <a:tr h="402458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2824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1527999" y="4372221"/>
            <a:ext cx="3618862" cy="2477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Définition des services numériques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66AD1A-2E71-47D4-A468-33CE9416CB1B}"/>
              </a:ext>
            </a:extLst>
          </p:cNvPr>
          <p:cNvSpPr txBox="1"/>
          <p:nvPr/>
        </p:nvSpPr>
        <p:spPr>
          <a:xfrm>
            <a:off x="4699266" y="439338"/>
            <a:ext cx="8333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PAV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45DD29-F97E-4CBF-A971-041364596C55}"/>
              </a:ext>
            </a:extLst>
          </p:cNvPr>
          <p:cNvSpPr txBox="1"/>
          <p:nvPr/>
        </p:nvSpPr>
        <p:spPr>
          <a:xfrm>
            <a:off x="5620346" y="439338"/>
            <a:ext cx="122201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Mobilité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F486E9-9291-466F-9701-46FF2B9D8E77}"/>
              </a:ext>
            </a:extLst>
          </p:cNvPr>
          <p:cNvSpPr txBox="1"/>
          <p:nvPr/>
        </p:nvSpPr>
        <p:spPr>
          <a:xfrm>
            <a:off x="6930060" y="439338"/>
            <a:ext cx="122201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Bruit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63657E-21CE-48B5-9C75-87A35A06D366}"/>
              </a:ext>
            </a:extLst>
          </p:cNvPr>
          <p:cNvSpPr txBox="1"/>
          <p:nvPr/>
        </p:nvSpPr>
        <p:spPr>
          <a:xfrm>
            <a:off x="8239774" y="439338"/>
            <a:ext cx="1222011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Eclairage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1DE205-AA98-4CDD-9490-DD751D6A78CA}"/>
              </a:ext>
            </a:extLst>
          </p:cNvPr>
          <p:cNvSpPr txBox="1"/>
          <p:nvPr/>
        </p:nvSpPr>
        <p:spPr>
          <a:xfrm>
            <a:off x="10859201" y="439338"/>
            <a:ext cx="122201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ICU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9549488" y="439338"/>
            <a:ext cx="1222011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nci Rounded" panose="02000500000000000000" pitchFamily="2" charset="0"/>
                <a:ea typeface="+mn-ea"/>
                <a:cs typeface="+mn-cs"/>
              </a:rPr>
              <a:t>Risques In.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nci Rounded" panose="020005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AC96D7-500A-4125-A985-A935AFE091AC}"/>
              </a:ext>
            </a:extLst>
          </p:cNvPr>
          <p:cNvSpPr/>
          <p:nvPr/>
        </p:nvSpPr>
        <p:spPr>
          <a:xfrm>
            <a:off x="1519373" y="4663097"/>
            <a:ext cx="3627488" cy="235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Sourcing</a:t>
            </a:r>
            <a:r>
              <a:rPr lang="fr-FR" sz="1200" dirty="0" smtClean="0"/>
              <a:t>, acquisition, déploiement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A14D00-7536-4DC1-9CB1-EF2E08C96BBD}"/>
              </a:ext>
            </a:extLst>
          </p:cNvPr>
          <p:cNvSpPr txBox="1"/>
          <p:nvPr/>
        </p:nvSpPr>
        <p:spPr>
          <a:xfrm>
            <a:off x="604497" y="1841530"/>
            <a:ext cx="3087609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>
                <a:solidFill>
                  <a:schemeClr val="bg1"/>
                </a:solidFill>
              </a:rPr>
              <a:t>56 sondes installées sur 100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ci Rounded" panose="020005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4263434" y="5190623"/>
            <a:ext cx="7301166" cy="2401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Cas d’usage et services numériques opérationnels / Formation et exploitation</a:t>
            </a:r>
            <a:endParaRPr lang="fr-FR" sz="12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A14D00-7536-4DC1-9CB1-EF2E08C96BBD}"/>
              </a:ext>
            </a:extLst>
          </p:cNvPr>
          <p:cNvSpPr txBox="1"/>
          <p:nvPr/>
        </p:nvSpPr>
        <p:spPr>
          <a:xfrm>
            <a:off x="2429223" y="2123333"/>
            <a:ext cx="2691761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>
                <a:solidFill>
                  <a:schemeClr val="bg1"/>
                </a:solidFill>
              </a:rPr>
              <a:t>Intégration data et PF IOT, usages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ci Rounded" panose="020005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EA14D00-7536-4DC1-9CB1-EF2E08C96BBD}"/>
              </a:ext>
            </a:extLst>
          </p:cNvPr>
          <p:cNvSpPr txBox="1"/>
          <p:nvPr/>
        </p:nvSpPr>
        <p:spPr>
          <a:xfrm>
            <a:off x="5568589" y="1976086"/>
            <a:ext cx="2146712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>
                <a:solidFill>
                  <a:schemeClr val="bg1"/>
                </a:solidFill>
              </a:rPr>
              <a:t>PB capteurs / Lora / arbitrages en cours /!\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ci Rounded" panose="02000500000000000000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EA14D00-7536-4DC1-9CB1-EF2E08C96BBD}"/>
              </a:ext>
            </a:extLst>
          </p:cNvPr>
          <p:cNvSpPr txBox="1"/>
          <p:nvPr/>
        </p:nvSpPr>
        <p:spPr>
          <a:xfrm>
            <a:off x="7820641" y="75289"/>
            <a:ext cx="103013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Alerte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ci Rounded" panose="020005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1531108" y="2389117"/>
            <a:ext cx="1928083" cy="1675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8/11 compteurs installés</a:t>
            </a:r>
            <a:endParaRPr lang="fr-FR" sz="10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2429223" y="2587694"/>
            <a:ext cx="2691761" cy="2014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Intégration data et PF IOT, usages</a:t>
            </a:r>
            <a:endParaRPr lang="fr-FR" sz="1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1531108" y="2828084"/>
            <a:ext cx="1928083" cy="167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5/11 compteurs installés</a:t>
            </a:r>
            <a:endParaRPr lang="fr-FR" sz="10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2429223" y="3026661"/>
            <a:ext cx="2691761" cy="211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Intégration data et PF IOT, usages</a:t>
            </a:r>
            <a:endParaRPr lang="fr-FR" sz="1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1531108" y="3267051"/>
            <a:ext cx="1928083" cy="1675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5/8 armoires installées</a:t>
            </a:r>
            <a:endParaRPr lang="fr-FR" sz="105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2429223" y="3469365"/>
            <a:ext cx="2691761" cy="1977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Intégration data et PF IOT, usages</a:t>
            </a:r>
            <a:endParaRPr lang="fr-FR" sz="10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1553270" y="3695952"/>
            <a:ext cx="2683742" cy="2539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Choix technologie et choix des emplacements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EA14D00-7536-4DC1-9CB1-EF2E08C96BBD}"/>
              </a:ext>
            </a:extLst>
          </p:cNvPr>
          <p:cNvSpPr txBox="1"/>
          <p:nvPr/>
        </p:nvSpPr>
        <p:spPr>
          <a:xfrm>
            <a:off x="5019672" y="3180018"/>
            <a:ext cx="2084134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>
                <a:solidFill>
                  <a:schemeClr val="bg1"/>
                </a:solidFill>
              </a:rPr>
              <a:t>Arbitrages côté Direction métier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ci Rounded" panose="02000500000000000000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1553270" y="3985137"/>
            <a:ext cx="2683742" cy="2539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Choix technologie et choix des emplacements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EA14D00-7536-4DC1-9CB1-EF2E08C96BBD}"/>
              </a:ext>
            </a:extLst>
          </p:cNvPr>
          <p:cNvSpPr txBox="1"/>
          <p:nvPr/>
        </p:nvSpPr>
        <p:spPr>
          <a:xfrm>
            <a:off x="9034419" y="75289"/>
            <a:ext cx="1507060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Projet global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inci Rounded" panose="02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AC96D7-500A-4125-A985-A935AFE091AC}"/>
              </a:ext>
            </a:extLst>
          </p:cNvPr>
          <p:cNvSpPr/>
          <p:nvPr/>
        </p:nvSpPr>
        <p:spPr>
          <a:xfrm>
            <a:off x="2429223" y="4922547"/>
            <a:ext cx="3281463" cy="235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Intégration plateforme IOT et passerelles (APIs)</a:t>
            </a:r>
            <a:endParaRPr lang="fr-FR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5146861" y="5457958"/>
            <a:ext cx="6417739" cy="2401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Complétude des cas d’usage (technologies, quantités) et nouveaux cas d’usage (Bons de commande)</a:t>
            </a:r>
            <a:endParaRPr lang="fr-FR" sz="12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CFCC8C7-B64E-47DA-AFCB-E9E8BA908D1B}"/>
              </a:ext>
            </a:extLst>
          </p:cNvPr>
          <p:cNvSpPr/>
          <p:nvPr/>
        </p:nvSpPr>
        <p:spPr>
          <a:xfrm>
            <a:off x="1535660" y="5453645"/>
            <a:ext cx="3585324" cy="2401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Partie forfaitaire du marché (</a:t>
            </a:r>
            <a:r>
              <a:rPr lang="fr-FR" sz="1200" dirty="0" err="1" smtClean="0"/>
              <a:t>Ucs</a:t>
            </a:r>
            <a:r>
              <a:rPr lang="fr-FR" sz="1200" dirty="0" smtClean="0"/>
              <a:t> et plateforme IOT)</a:t>
            </a:r>
            <a:endParaRPr lang="fr-FR" sz="12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4263434" y="3981189"/>
            <a:ext cx="883427" cy="2539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Installation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5173283" y="3987596"/>
            <a:ext cx="1184384" cy="2539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 &amp; PF IOT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4263434" y="3701936"/>
            <a:ext cx="883427" cy="2539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Installation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70D7144-7DD3-4A59-9DDC-4A63D8A0BF8B}"/>
              </a:ext>
            </a:extLst>
          </p:cNvPr>
          <p:cNvSpPr txBox="1"/>
          <p:nvPr/>
        </p:nvSpPr>
        <p:spPr>
          <a:xfrm>
            <a:off x="5173283" y="3708343"/>
            <a:ext cx="1184384" cy="2539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 &amp; PF IOT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237012" y="3430187"/>
            <a:ext cx="782660" cy="55740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3775104" y="2009317"/>
            <a:ext cx="1827375" cy="7610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A4CC8F0-7E17-422A-A51A-6EF8EE1D9257}"/>
              </a:ext>
            </a:extLst>
          </p:cNvPr>
          <p:cNvGrpSpPr/>
          <p:nvPr/>
        </p:nvGrpSpPr>
        <p:grpSpPr>
          <a:xfrm>
            <a:off x="3283003" y="1098815"/>
            <a:ext cx="7668946" cy="4650828"/>
            <a:chOff x="2261527" y="1103586"/>
            <a:chExt cx="7668946" cy="4650828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08E5367D-9C22-46A0-A189-4377DA18020D}"/>
                </a:ext>
              </a:extLst>
            </p:cNvPr>
            <p:cNvSpPr/>
            <p:nvPr/>
          </p:nvSpPr>
          <p:spPr>
            <a:xfrm>
              <a:off x="2261527" y="2508074"/>
              <a:ext cx="1576971" cy="322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"/>
                  </a:moveTo>
                  <a:lnTo>
                    <a:pt x="21600" y="11938"/>
                  </a:lnTo>
                  <a:cubicBezTo>
                    <a:pt x="21600" y="12004"/>
                    <a:pt x="21533" y="12086"/>
                    <a:pt x="21397" y="12119"/>
                  </a:cubicBezTo>
                  <a:lnTo>
                    <a:pt x="11002" y="15054"/>
                  </a:lnTo>
                  <a:cubicBezTo>
                    <a:pt x="10969" y="15071"/>
                    <a:pt x="10935" y="15071"/>
                    <a:pt x="10901" y="15071"/>
                  </a:cubicBezTo>
                  <a:lnTo>
                    <a:pt x="10901" y="20396"/>
                  </a:lnTo>
                  <a:lnTo>
                    <a:pt x="11880" y="20677"/>
                  </a:lnTo>
                  <a:lnTo>
                    <a:pt x="11880" y="21287"/>
                  </a:lnTo>
                  <a:lnTo>
                    <a:pt x="10800" y="21600"/>
                  </a:lnTo>
                  <a:lnTo>
                    <a:pt x="9720" y="21287"/>
                  </a:lnTo>
                  <a:lnTo>
                    <a:pt x="9720" y="20677"/>
                  </a:lnTo>
                  <a:lnTo>
                    <a:pt x="10699" y="20396"/>
                  </a:lnTo>
                  <a:lnTo>
                    <a:pt x="10699" y="15071"/>
                  </a:lnTo>
                  <a:cubicBezTo>
                    <a:pt x="10665" y="15071"/>
                    <a:pt x="10631" y="15054"/>
                    <a:pt x="10597" y="15054"/>
                  </a:cubicBezTo>
                  <a:lnTo>
                    <a:pt x="202" y="12119"/>
                  </a:lnTo>
                  <a:cubicBezTo>
                    <a:pt x="67" y="12086"/>
                    <a:pt x="0" y="12020"/>
                    <a:pt x="0" y="11938"/>
                  </a:cubicBezTo>
                  <a:lnTo>
                    <a:pt x="0" y="6068"/>
                  </a:lnTo>
                  <a:cubicBezTo>
                    <a:pt x="0" y="6002"/>
                    <a:pt x="67" y="5919"/>
                    <a:pt x="202" y="5886"/>
                  </a:cubicBezTo>
                  <a:lnTo>
                    <a:pt x="10597" y="2951"/>
                  </a:lnTo>
                  <a:cubicBezTo>
                    <a:pt x="10732" y="2918"/>
                    <a:pt x="10868" y="2918"/>
                    <a:pt x="11002" y="2951"/>
                  </a:cubicBezTo>
                  <a:lnTo>
                    <a:pt x="19204" y="5210"/>
                  </a:lnTo>
                  <a:cubicBezTo>
                    <a:pt x="19406" y="5260"/>
                    <a:pt x="19474" y="5392"/>
                    <a:pt x="19372" y="5491"/>
                  </a:cubicBezTo>
                  <a:cubicBezTo>
                    <a:pt x="19271" y="5590"/>
                    <a:pt x="19001" y="5623"/>
                    <a:pt x="18799" y="5573"/>
                  </a:cubicBezTo>
                  <a:lnTo>
                    <a:pt x="10800" y="3364"/>
                  </a:lnTo>
                  <a:lnTo>
                    <a:pt x="810" y="6183"/>
                  </a:lnTo>
                  <a:lnTo>
                    <a:pt x="810" y="11806"/>
                  </a:lnTo>
                  <a:lnTo>
                    <a:pt x="10800" y="14625"/>
                  </a:lnTo>
                  <a:lnTo>
                    <a:pt x="20790" y="11806"/>
                  </a:lnTo>
                  <a:lnTo>
                    <a:pt x="20790" y="198"/>
                  </a:lnTo>
                  <a:cubicBezTo>
                    <a:pt x="20790" y="82"/>
                    <a:pt x="20993" y="0"/>
                    <a:pt x="21195" y="0"/>
                  </a:cubicBezTo>
                  <a:cubicBezTo>
                    <a:pt x="21397" y="0"/>
                    <a:pt x="21600" y="99"/>
                    <a:pt x="21600" y="21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C7571C5-1DEA-4643-B4C3-65AC5F0DA583}"/>
                </a:ext>
              </a:extLst>
            </p:cNvPr>
            <p:cNvSpPr/>
            <p:nvPr/>
          </p:nvSpPr>
          <p:spPr>
            <a:xfrm>
              <a:off x="5464747" y="2508076"/>
              <a:ext cx="1430331" cy="322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51" y="5936"/>
                  </a:moveTo>
                  <a:cubicBezTo>
                    <a:pt x="-60" y="5837"/>
                    <a:pt x="14" y="5722"/>
                    <a:pt x="236" y="5656"/>
                  </a:cubicBezTo>
                  <a:lnTo>
                    <a:pt x="9906" y="3182"/>
                  </a:lnTo>
                  <a:cubicBezTo>
                    <a:pt x="10055" y="3149"/>
                    <a:pt x="10240" y="3149"/>
                    <a:pt x="10351" y="3182"/>
                  </a:cubicBezTo>
                  <a:lnTo>
                    <a:pt x="20021" y="5656"/>
                  </a:lnTo>
                  <a:cubicBezTo>
                    <a:pt x="20243" y="5705"/>
                    <a:pt x="20317" y="5837"/>
                    <a:pt x="20206" y="5936"/>
                  </a:cubicBezTo>
                  <a:cubicBezTo>
                    <a:pt x="20132" y="6002"/>
                    <a:pt x="19984" y="6035"/>
                    <a:pt x="19799" y="6035"/>
                  </a:cubicBezTo>
                  <a:cubicBezTo>
                    <a:pt x="19725" y="6035"/>
                    <a:pt x="19650" y="6018"/>
                    <a:pt x="19576" y="6002"/>
                  </a:cubicBezTo>
                  <a:lnTo>
                    <a:pt x="10166" y="3578"/>
                  </a:lnTo>
                  <a:lnTo>
                    <a:pt x="755" y="6002"/>
                  </a:lnTo>
                  <a:cubicBezTo>
                    <a:pt x="459" y="6068"/>
                    <a:pt x="199" y="6035"/>
                    <a:pt x="51" y="5936"/>
                  </a:cubicBezTo>
                  <a:close/>
                  <a:moveTo>
                    <a:pt x="21058" y="0"/>
                  </a:moveTo>
                  <a:cubicBezTo>
                    <a:pt x="20799" y="0"/>
                    <a:pt x="20614" y="99"/>
                    <a:pt x="20614" y="198"/>
                  </a:cubicBezTo>
                  <a:lnTo>
                    <a:pt x="20614" y="11806"/>
                  </a:lnTo>
                  <a:lnTo>
                    <a:pt x="9647" y="14625"/>
                  </a:lnTo>
                  <a:lnTo>
                    <a:pt x="681" y="12317"/>
                  </a:lnTo>
                  <a:cubicBezTo>
                    <a:pt x="459" y="12267"/>
                    <a:pt x="199" y="12300"/>
                    <a:pt x="51" y="12399"/>
                  </a:cubicBezTo>
                  <a:cubicBezTo>
                    <a:pt x="-60" y="12498"/>
                    <a:pt x="14" y="12614"/>
                    <a:pt x="236" y="12680"/>
                  </a:cubicBezTo>
                  <a:lnTo>
                    <a:pt x="9388" y="15038"/>
                  </a:lnTo>
                  <a:lnTo>
                    <a:pt x="9388" y="20396"/>
                  </a:lnTo>
                  <a:lnTo>
                    <a:pt x="8313" y="20677"/>
                  </a:lnTo>
                  <a:lnTo>
                    <a:pt x="8313" y="21287"/>
                  </a:lnTo>
                  <a:lnTo>
                    <a:pt x="9499" y="21600"/>
                  </a:lnTo>
                  <a:lnTo>
                    <a:pt x="10684" y="21287"/>
                  </a:lnTo>
                  <a:lnTo>
                    <a:pt x="10684" y="20677"/>
                  </a:lnTo>
                  <a:lnTo>
                    <a:pt x="9610" y="20396"/>
                  </a:lnTo>
                  <a:lnTo>
                    <a:pt x="9610" y="15087"/>
                  </a:lnTo>
                  <a:cubicBezTo>
                    <a:pt x="9610" y="15087"/>
                    <a:pt x="9647" y="15087"/>
                    <a:pt x="9647" y="15087"/>
                  </a:cubicBezTo>
                  <a:cubicBezTo>
                    <a:pt x="9721" y="15087"/>
                    <a:pt x="9795" y="15071"/>
                    <a:pt x="9869" y="15054"/>
                  </a:cubicBezTo>
                  <a:lnTo>
                    <a:pt x="21281" y="12119"/>
                  </a:lnTo>
                  <a:cubicBezTo>
                    <a:pt x="21429" y="12086"/>
                    <a:pt x="21503" y="12020"/>
                    <a:pt x="21503" y="11938"/>
                  </a:cubicBezTo>
                  <a:lnTo>
                    <a:pt x="21503" y="214"/>
                  </a:lnTo>
                  <a:cubicBezTo>
                    <a:pt x="21540" y="82"/>
                    <a:pt x="21318" y="0"/>
                    <a:pt x="21058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7CEA0C5F-1487-420D-B4AF-6E314EF04766}"/>
                </a:ext>
              </a:extLst>
            </p:cNvPr>
            <p:cNvSpPr/>
            <p:nvPr/>
          </p:nvSpPr>
          <p:spPr>
            <a:xfrm>
              <a:off x="3912416" y="1103588"/>
              <a:ext cx="1479821" cy="322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9536" y="15813"/>
                  </a:moveTo>
                  <a:cubicBezTo>
                    <a:pt x="19643" y="15911"/>
                    <a:pt x="19572" y="16027"/>
                    <a:pt x="19357" y="16093"/>
                  </a:cubicBezTo>
                  <a:lnTo>
                    <a:pt x="10008" y="18566"/>
                  </a:lnTo>
                  <a:cubicBezTo>
                    <a:pt x="9936" y="18583"/>
                    <a:pt x="9864" y="18599"/>
                    <a:pt x="9793" y="18599"/>
                  </a:cubicBezTo>
                  <a:cubicBezTo>
                    <a:pt x="9721" y="18599"/>
                    <a:pt x="9649" y="18583"/>
                    <a:pt x="9578" y="18566"/>
                  </a:cubicBezTo>
                  <a:lnTo>
                    <a:pt x="229" y="16093"/>
                  </a:lnTo>
                  <a:cubicBezTo>
                    <a:pt x="14" y="16043"/>
                    <a:pt x="-58" y="15911"/>
                    <a:pt x="49" y="15813"/>
                  </a:cubicBezTo>
                  <a:cubicBezTo>
                    <a:pt x="157" y="15714"/>
                    <a:pt x="443" y="15681"/>
                    <a:pt x="658" y="15730"/>
                  </a:cubicBezTo>
                  <a:lnTo>
                    <a:pt x="9757" y="18154"/>
                  </a:lnTo>
                  <a:lnTo>
                    <a:pt x="18855" y="15730"/>
                  </a:lnTo>
                  <a:cubicBezTo>
                    <a:pt x="19142" y="15681"/>
                    <a:pt x="19429" y="15714"/>
                    <a:pt x="19536" y="15813"/>
                  </a:cubicBezTo>
                  <a:close/>
                  <a:moveTo>
                    <a:pt x="21291" y="9481"/>
                  </a:moveTo>
                  <a:lnTo>
                    <a:pt x="10258" y="6546"/>
                  </a:lnTo>
                  <a:cubicBezTo>
                    <a:pt x="10151" y="6513"/>
                    <a:pt x="10008" y="6513"/>
                    <a:pt x="9900" y="6529"/>
                  </a:cubicBezTo>
                  <a:lnTo>
                    <a:pt x="9900" y="1204"/>
                  </a:lnTo>
                  <a:lnTo>
                    <a:pt x="10939" y="923"/>
                  </a:lnTo>
                  <a:lnTo>
                    <a:pt x="10939" y="313"/>
                  </a:lnTo>
                  <a:lnTo>
                    <a:pt x="9793" y="0"/>
                  </a:lnTo>
                  <a:lnTo>
                    <a:pt x="8646" y="313"/>
                  </a:lnTo>
                  <a:lnTo>
                    <a:pt x="8646" y="923"/>
                  </a:lnTo>
                  <a:lnTo>
                    <a:pt x="9685" y="1204"/>
                  </a:lnTo>
                  <a:lnTo>
                    <a:pt x="9685" y="6579"/>
                  </a:lnTo>
                  <a:lnTo>
                    <a:pt x="623" y="8821"/>
                  </a:lnTo>
                  <a:cubicBezTo>
                    <a:pt x="408" y="8871"/>
                    <a:pt x="336" y="9003"/>
                    <a:pt x="444" y="9102"/>
                  </a:cubicBezTo>
                  <a:cubicBezTo>
                    <a:pt x="551" y="9201"/>
                    <a:pt x="838" y="9234"/>
                    <a:pt x="1052" y="9184"/>
                  </a:cubicBezTo>
                  <a:lnTo>
                    <a:pt x="10043" y="6975"/>
                  </a:lnTo>
                  <a:lnTo>
                    <a:pt x="20646" y="9794"/>
                  </a:lnTo>
                  <a:lnTo>
                    <a:pt x="20646" y="21402"/>
                  </a:lnTo>
                  <a:cubicBezTo>
                    <a:pt x="20646" y="21518"/>
                    <a:pt x="20861" y="21600"/>
                    <a:pt x="21076" y="21600"/>
                  </a:cubicBezTo>
                  <a:cubicBezTo>
                    <a:pt x="21291" y="21600"/>
                    <a:pt x="21506" y="21501"/>
                    <a:pt x="21506" y="21402"/>
                  </a:cubicBezTo>
                  <a:lnTo>
                    <a:pt x="21506" y="9679"/>
                  </a:lnTo>
                  <a:cubicBezTo>
                    <a:pt x="21542" y="9596"/>
                    <a:pt x="21435" y="9530"/>
                    <a:pt x="21291" y="948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E68FE804-3DBF-4CBB-9AB5-6937F9518E45}"/>
                </a:ext>
              </a:extLst>
            </p:cNvPr>
            <p:cNvSpPr/>
            <p:nvPr/>
          </p:nvSpPr>
          <p:spPr>
            <a:xfrm>
              <a:off x="6943155" y="1103586"/>
              <a:ext cx="1457165" cy="322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9865" y="15825"/>
                  </a:moveTo>
                  <a:cubicBezTo>
                    <a:pt x="19975" y="15924"/>
                    <a:pt x="19902" y="16039"/>
                    <a:pt x="19683" y="16105"/>
                  </a:cubicBezTo>
                  <a:lnTo>
                    <a:pt x="10176" y="18580"/>
                  </a:lnTo>
                  <a:cubicBezTo>
                    <a:pt x="10104" y="18597"/>
                    <a:pt x="10031" y="18613"/>
                    <a:pt x="9958" y="18613"/>
                  </a:cubicBezTo>
                  <a:cubicBezTo>
                    <a:pt x="9885" y="18613"/>
                    <a:pt x="9812" y="18597"/>
                    <a:pt x="9739" y="18580"/>
                  </a:cubicBezTo>
                  <a:lnTo>
                    <a:pt x="232" y="16105"/>
                  </a:lnTo>
                  <a:cubicBezTo>
                    <a:pt x="14" y="16056"/>
                    <a:pt x="-59" y="15924"/>
                    <a:pt x="50" y="15825"/>
                  </a:cubicBezTo>
                  <a:cubicBezTo>
                    <a:pt x="160" y="15726"/>
                    <a:pt x="451" y="15693"/>
                    <a:pt x="669" y="15742"/>
                  </a:cubicBezTo>
                  <a:lnTo>
                    <a:pt x="9921" y="18168"/>
                  </a:lnTo>
                  <a:lnTo>
                    <a:pt x="19173" y="15742"/>
                  </a:lnTo>
                  <a:cubicBezTo>
                    <a:pt x="19465" y="15693"/>
                    <a:pt x="19756" y="15726"/>
                    <a:pt x="19865" y="15825"/>
                  </a:cubicBezTo>
                  <a:close/>
                  <a:moveTo>
                    <a:pt x="21286" y="9488"/>
                  </a:moveTo>
                  <a:lnTo>
                    <a:pt x="10104" y="6551"/>
                  </a:lnTo>
                  <a:lnTo>
                    <a:pt x="10104" y="1205"/>
                  </a:lnTo>
                  <a:lnTo>
                    <a:pt x="11160" y="924"/>
                  </a:lnTo>
                  <a:lnTo>
                    <a:pt x="11160" y="314"/>
                  </a:lnTo>
                  <a:lnTo>
                    <a:pt x="9994" y="0"/>
                  </a:lnTo>
                  <a:lnTo>
                    <a:pt x="8829" y="314"/>
                  </a:lnTo>
                  <a:lnTo>
                    <a:pt x="8829" y="924"/>
                  </a:lnTo>
                  <a:lnTo>
                    <a:pt x="9885" y="1205"/>
                  </a:lnTo>
                  <a:lnTo>
                    <a:pt x="9885" y="6518"/>
                  </a:lnTo>
                  <a:cubicBezTo>
                    <a:pt x="9812" y="6518"/>
                    <a:pt x="9739" y="6518"/>
                    <a:pt x="9666" y="6534"/>
                  </a:cubicBezTo>
                  <a:lnTo>
                    <a:pt x="305" y="8812"/>
                  </a:lnTo>
                  <a:cubicBezTo>
                    <a:pt x="87" y="8861"/>
                    <a:pt x="14" y="8993"/>
                    <a:pt x="123" y="9092"/>
                  </a:cubicBezTo>
                  <a:cubicBezTo>
                    <a:pt x="232" y="9191"/>
                    <a:pt x="524" y="9224"/>
                    <a:pt x="742" y="9175"/>
                  </a:cubicBezTo>
                  <a:lnTo>
                    <a:pt x="9885" y="6963"/>
                  </a:lnTo>
                  <a:lnTo>
                    <a:pt x="20667" y="9785"/>
                  </a:lnTo>
                  <a:lnTo>
                    <a:pt x="20667" y="21402"/>
                  </a:lnTo>
                  <a:cubicBezTo>
                    <a:pt x="20667" y="21517"/>
                    <a:pt x="20885" y="21600"/>
                    <a:pt x="21104" y="21600"/>
                  </a:cubicBezTo>
                  <a:cubicBezTo>
                    <a:pt x="21359" y="21600"/>
                    <a:pt x="21541" y="21501"/>
                    <a:pt x="21541" y="21402"/>
                  </a:cubicBezTo>
                  <a:lnTo>
                    <a:pt x="21541" y="9670"/>
                  </a:lnTo>
                  <a:cubicBezTo>
                    <a:pt x="21541" y="9604"/>
                    <a:pt x="21432" y="9538"/>
                    <a:pt x="21286" y="9488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25384879-0ABB-4FCD-81DF-8DBD3C94DEFE}"/>
                </a:ext>
              </a:extLst>
            </p:cNvPr>
            <p:cNvSpPr/>
            <p:nvPr/>
          </p:nvSpPr>
          <p:spPr>
            <a:xfrm>
              <a:off x="8495484" y="3025517"/>
              <a:ext cx="1434989" cy="272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90" extrusionOk="0">
                  <a:moveTo>
                    <a:pt x="21540" y="3226"/>
                  </a:moveTo>
                  <a:lnTo>
                    <a:pt x="21540" y="10166"/>
                  </a:lnTo>
                  <a:cubicBezTo>
                    <a:pt x="21540" y="10244"/>
                    <a:pt x="21466" y="10342"/>
                    <a:pt x="21318" y="10381"/>
                  </a:cubicBezTo>
                  <a:lnTo>
                    <a:pt x="9926" y="13851"/>
                  </a:lnTo>
                  <a:cubicBezTo>
                    <a:pt x="9889" y="13870"/>
                    <a:pt x="9815" y="13870"/>
                    <a:pt x="9741" y="13870"/>
                  </a:cubicBezTo>
                  <a:lnTo>
                    <a:pt x="9741" y="20167"/>
                  </a:lnTo>
                  <a:lnTo>
                    <a:pt x="10814" y="20498"/>
                  </a:lnTo>
                  <a:lnTo>
                    <a:pt x="10814" y="21220"/>
                  </a:lnTo>
                  <a:lnTo>
                    <a:pt x="9630" y="21590"/>
                  </a:lnTo>
                  <a:lnTo>
                    <a:pt x="8447" y="21220"/>
                  </a:lnTo>
                  <a:lnTo>
                    <a:pt x="8447" y="20498"/>
                  </a:lnTo>
                  <a:lnTo>
                    <a:pt x="9519" y="20167"/>
                  </a:lnTo>
                  <a:lnTo>
                    <a:pt x="9519" y="13870"/>
                  </a:lnTo>
                  <a:cubicBezTo>
                    <a:pt x="9482" y="13870"/>
                    <a:pt x="9482" y="13870"/>
                    <a:pt x="9445" y="13851"/>
                  </a:cubicBezTo>
                  <a:lnTo>
                    <a:pt x="236" y="11043"/>
                  </a:lnTo>
                  <a:cubicBezTo>
                    <a:pt x="14" y="10985"/>
                    <a:pt x="-60" y="10829"/>
                    <a:pt x="51" y="10712"/>
                  </a:cubicBezTo>
                  <a:cubicBezTo>
                    <a:pt x="162" y="10595"/>
                    <a:pt x="458" y="10556"/>
                    <a:pt x="680" y="10615"/>
                  </a:cubicBezTo>
                  <a:lnTo>
                    <a:pt x="9630" y="13344"/>
                  </a:lnTo>
                  <a:lnTo>
                    <a:pt x="20578" y="10010"/>
                  </a:lnTo>
                  <a:lnTo>
                    <a:pt x="20578" y="3363"/>
                  </a:lnTo>
                  <a:lnTo>
                    <a:pt x="9335" y="497"/>
                  </a:lnTo>
                  <a:lnTo>
                    <a:pt x="717" y="3168"/>
                  </a:lnTo>
                  <a:cubicBezTo>
                    <a:pt x="495" y="3226"/>
                    <a:pt x="236" y="3187"/>
                    <a:pt x="88" y="3090"/>
                  </a:cubicBezTo>
                  <a:cubicBezTo>
                    <a:pt x="-23" y="2973"/>
                    <a:pt x="51" y="2836"/>
                    <a:pt x="236" y="2758"/>
                  </a:cubicBezTo>
                  <a:lnTo>
                    <a:pt x="9076" y="29"/>
                  </a:lnTo>
                  <a:cubicBezTo>
                    <a:pt x="9224" y="-10"/>
                    <a:pt x="9372" y="-10"/>
                    <a:pt x="9519" y="29"/>
                  </a:cubicBezTo>
                  <a:lnTo>
                    <a:pt x="21244" y="3031"/>
                  </a:lnTo>
                  <a:cubicBezTo>
                    <a:pt x="21429" y="3051"/>
                    <a:pt x="21540" y="3129"/>
                    <a:pt x="21540" y="322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0" name="Graphic 8" descr="Lightbulb">
            <a:extLst>
              <a:ext uri="{FF2B5EF4-FFF2-40B4-BE49-F238E27FC236}">
                <a16:creationId xmlns:a16="http://schemas.microsoft.com/office/drawing/2014/main" id="{DF23C802-54CB-4916-A6D0-FA7C8F6E4E51}"/>
              </a:ext>
            </a:extLst>
          </p:cNvPr>
          <p:cNvGrpSpPr/>
          <p:nvPr/>
        </p:nvGrpSpPr>
        <p:grpSpPr>
          <a:xfrm>
            <a:off x="3615335" y="3375689"/>
            <a:ext cx="914400" cy="914400"/>
            <a:chOff x="2593859" y="3380460"/>
            <a:chExt cx="914400" cy="9144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F433C0-F7CB-4555-9921-8ECD1740B8B1}"/>
                </a:ext>
              </a:extLst>
            </p:cNvPr>
            <p:cNvSpPr/>
            <p:nvPr/>
          </p:nvSpPr>
          <p:spPr>
            <a:xfrm>
              <a:off x="2927234" y="399006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3FAF40C-3FE4-4208-8ECA-6B25EBCE5204}"/>
                </a:ext>
              </a:extLst>
            </p:cNvPr>
            <p:cNvSpPr/>
            <p:nvPr/>
          </p:nvSpPr>
          <p:spPr>
            <a:xfrm>
              <a:off x="2927234" y="408531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42325D-BBB5-4C3B-8076-43F4B7107433}"/>
                </a:ext>
              </a:extLst>
            </p:cNvPr>
            <p:cNvSpPr/>
            <p:nvPr/>
          </p:nvSpPr>
          <p:spPr>
            <a:xfrm>
              <a:off x="2989146" y="4180560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74EFAC-74CC-42B0-A4E2-9CA2F8007A68}"/>
                </a:ext>
              </a:extLst>
            </p:cNvPr>
            <p:cNvSpPr/>
            <p:nvPr/>
          </p:nvSpPr>
          <p:spPr>
            <a:xfrm>
              <a:off x="2803409" y="3437610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7" descr="Stopwatch">
            <a:extLst>
              <a:ext uri="{FF2B5EF4-FFF2-40B4-BE49-F238E27FC236}">
                <a16:creationId xmlns:a16="http://schemas.microsoft.com/office/drawing/2014/main" id="{0951265B-C7F8-4C34-A080-F819EF62D6E7}"/>
              </a:ext>
            </a:extLst>
          </p:cNvPr>
          <p:cNvGrpSpPr/>
          <p:nvPr/>
        </p:nvGrpSpPr>
        <p:grpSpPr>
          <a:xfrm>
            <a:off x="6675597" y="3417425"/>
            <a:ext cx="914400" cy="914400"/>
            <a:chOff x="7160774" y="2505269"/>
            <a:chExt cx="914400" cy="914400"/>
          </a:xfrm>
          <a:solidFill>
            <a:schemeClr val="accent6">
              <a:lumMod val="75000"/>
            </a:schemeClr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A894687-C5EE-4085-9BCD-EEE51C99E614}"/>
                </a:ext>
              </a:extLst>
            </p:cNvPr>
            <p:cNvSpPr/>
            <p:nvPr/>
          </p:nvSpPr>
          <p:spPr>
            <a:xfrm>
              <a:off x="7598924" y="2800544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A876D8E-1207-4438-A3A4-1A04C3F8D260}"/>
                </a:ext>
              </a:extLst>
            </p:cNvPr>
            <p:cNvSpPr/>
            <p:nvPr/>
          </p:nvSpPr>
          <p:spPr>
            <a:xfrm>
              <a:off x="7598924" y="3181544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1252A9F-F8BB-4482-B9E7-27110BC350FB}"/>
                </a:ext>
              </a:extLst>
            </p:cNvPr>
            <p:cNvSpPr/>
            <p:nvPr/>
          </p:nvSpPr>
          <p:spPr>
            <a:xfrm>
              <a:off x="7789424" y="2981519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AFFA94D-9174-44D1-B227-6FCE276DBE0D}"/>
                </a:ext>
              </a:extLst>
            </p:cNvPr>
            <p:cNvSpPr/>
            <p:nvPr/>
          </p:nvSpPr>
          <p:spPr>
            <a:xfrm>
              <a:off x="7408424" y="2981519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5C6673-7C9D-4BFF-A387-078729AF41AE}"/>
                </a:ext>
              </a:extLst>
            </p:cNvPr>
            <p:cNvSpPr/>
            <p:nvPr/>
          </p:nvSpPr>
          <p:spPr>
            <a:xfrm>
              <a:off x="7598924" y="2867219"/>
              <a:ext cx="126682" cy="240982"/>
            </a:xfrm>
            <a:custGeom>
              <a:avLst/>
              <a:gdLst>
                <a:gd name="connsiteX0" fmla="*/ 38100 w 126682"/>
                <a:gd name="connsiteY0" fmla="*/ 0 h 240982"/>
                <a:gd name="connsiteX1" fmla="*/ 0 w 126682"/>
                <a:gd name="connsiteY1" fmla="*/ 0 h 240982"/>
                <a:gd name="connsiteX2" fmla="*/ 0 w 126682"/>
                <a:gd name="connsiteY2" fmla="*/ 133350 h 240982"/>
                <a:gd name="connsiteX3" fmla="*/ 5715 w 126682"/>
                <a:gd name="connsiteY3" fmla="*/ 146685 h 240982"/>
                <a:gd name="connsiteX4" fmla="*/ 100013 w 126682"/>
                <a:gd name="connsiteY4" fmla="*/ 240983 h 240982"/>
                <a:gd name="connsiteX5" fmla="*/ 126682 w 126682"/>
                <a:gd name="connsiteY5" fmla="*/ 214313 h 240982"/>
                <a:gd name="connsiteX6" fmla="*/ 38100 w 126682"/>
                <a:gd name="connsiteY6" fmla="*/ 125730 h 240982"/>
                <a:gd name="connsiteX7" fmla="*/ 38100 w 126682"/>
                <a:gd name="connsiteY7" fmla="*/ 0 h 24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682" h="240982">
                  <a:moveTo>
                    <a:pt x="38100" y="0"/>
                  </a:moveTo>
                  <a:lnTo>
                    <a:pt x="0" y="0"/>
                  </a:lnTo>
                  <a:lnTo>
                    <a:pt x="0" y="133350"/>
                  </a:lnTo>
                  <a:cubicBezTo>
                    <a:pt x="0" y="138113"/>
                    <a:pt x="1905" y="142875"/>
                    <a:pt x="5715" y="146685"/>
                  </a:cubicBezTo>
                  <a:lnTo>
                    <a:pt x="100013" y="240983"/>
                  </a:lnTo>
                  <a:lnTo>
                    <a:pt x="126682" y="214313"/>
                  </a:lnTo>
                  <a:lnTo>
                    <a:pt x="38100" y="125730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4A7949B-821F-4A70-9176-4808616ECF07}"/>
                </a:ext>
              </a:extLst>
            </p:cNvPr>
            <p:cNvSpPr/>
            <p:nvPr/>
          </p:nvSpPr>
          <p:spPr>
            <a:xfrm>
              <a:off x="7294415" y="2590994"/>
              <a:ext cx="648267" cy="742430"/>
            </a:xfrm>
            <a:custGeom>
              <a:avLst/>
              <a:gdLst>
                <a:gd name="connsiteX0" fmla="*/ 323559 w 648267"/>
                <a:gd name="connsiteY0" fmla="*/ 685800 h 742430"/>
                <a:gd name="connsiteX1" fmla="*/ 56859 w 648267"/>
                <a:gd name="connsiteY1" fmla="*/ 419100 h 742430"/>
                <a:gd name="connsiteX2" fmla="*/ 323559 w 648267"/>
                <a:gd name="connsiteY2" fmla="*/ 152400 h 742430"/>
                <a:gd name="connsiteX3" fmla="*/ 590259 w 648267"/>
                <a:gd name="connsiteY3" fmla="*/ 419100 h 742430"/>
                <a:gd name="connsiteX4" fmla="*/ 323559 w 648267"/>
                <a:gd name="connsiteY4" fmla="*/ 685800 h 742430"/>
                <a:gd name="connsiteX5" fmla="*/ 323559 w 648267"/>
                <a:gd name="connsiteY5" fmla="*/ 685800 h 742430"/>
                <a:gd name="connsiteX6" fmla="*/ 549301 w 648267"/>
                <a:gd name="connsiteY6" fmla="*/ 186690 h 742430"/>
                <a:gd name="connsiteX7" fmla="*/ 577876 w 648267"/>
                <a:gd name="connsiteY7" fmla="*/ 158115 h 742430"/>
                <a:gd name="connsiteX8" fmla="*/ 576924 w 648267"/>
                <a:gd name="connsiteY8" fmla="*/ 118110 h 742430"/>
                <a:gd name="connsiteX9" fmla="*/ 536919 w 648267"/>
                <a:gd name="connsiteY9" fmla="*/ 117157 h 742430"/>
                <a:gd name="connsiteX10" fmla="*/ 504534 w 648267"/>
                <a:gd name="connsiteY10" fmla="*/ 150495 h 742430"/>
                <a:gd name="connsiteX11" fmla="*/ 352134 w 648267"/>
                <a:gd name="connsiteY11" fmla="*/ 97155 h 742430"/>
                <a:gd name="connsiteX12" fmla="*/ 352134 w 648267"/>
                <a:gd name="connsiteY12" fmla="*/ 57150 h 742430"/>
                <a:gd name="connsiteX13" fmla="*/ 437859 w 648267"/>
                <a:gd name="connsiteY13" fmla="*/ 57150 h 742430"/>
                <a:gd name="connsiteX14" fmla="*/ 437859 w 648267"/>
                <a:gd name="connsiteY14" fmla="*/ 0 h 742430"/>
                <a:gd name="connsiteX15" fmla="*/ 209259 w 648267"/>
                <a:gd name="connsiteY15" fmla="*/ 0 h 742430"/>
                <a:gd name="connsiteX16" fmla="*/ 209259 w 648267"/>
                <a:gd name="connsiteY16" fmla="*/ 57150 h 742430"/>
                <a:gd name="connsiteX17" fmla="*/ 294984 w 648267"/>
                <a:gd name="connsiteY17" fmla="*/ 57150 h 742430"/>
                <a:gd name="connsiteX18" fmla="*/ 294984 w 648267"/>
                <a:gd name="connsiteY18" fmla="*/ 96203 h 742430"/>
                <a:gd name="connsiteX19" fmla="*/ 2566 w 648267"/>
                <a:gd name="connsiteY19" fmla="*/ 378143 h 742430"/>
                <a:gd name="connsiteX20" fmla="*/ 215926 w 648267"/>
                <a:gd name="connsiteY20" fmla="*/ 723900 h 742430"/>
                <a:gd name="connsiteX21" fmla="*/ 599784 w 648267"/>
                <a:gd name="connsiteY21" fmla="*/ 589598 h 742430"/>
                <a:gd name="connsiteX22" fmla="*/ 549301 w 648267"/>
                <a:gd name="connsiteY22" fmla="*/ 186690 h 742430"/>
                <a:gd name="connsiteX23" fmla="*/ 549301 w 648267"/>
                <a:gd name="connsiteY23" fmla="*/ 186690 h 7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8267" h="742430">
                  <a:moveTo>
                    <a:pt x="323559" y="685800"/>
                  </a:moveTo>
                  <a:cubicBezTo>
                    <a:pt x="175921" y="685800"/>
                    <a:pt x="56859" y="566738"/>
                    <a:pt x="56859" y="419100"/>
                  </a:cubicBezTo>
                  <a:cubicBezTo>
                    <a:pt x="56859" y="271463"/>
                    <a:pt x="175921" y="152400"/>
                    <a:pt x="323559" y="152400"/>
                  </a:cubicBezTo>
                  <a:cubicBezTo>
                    <a:pt x="471196" y="152400"/>
                    <a:pt x="590259" y="271463"/>
                    <a:pt x="590259" y="419100"/>
                  </a:cubicBezTo>
                  <a:cubicBezTo>
                    <a:pt x="590259" y="566738"/>
                    <a:pt x="471196" y="685800"/>
                    <a:pt x="323559" y="685800"/>
                  </a:cubicBezTo>
                  <a:lnTo>
                    <a:pt x="323559" y="685800"/>
                  </a:lnTo>
                  <a:close/>
                  <a:moveTo>
                    <a:pt x="549301" y="186690"/>
                  </a:moveTo>
                  <a:lnTo>
                    <a:pt x="577876" y="158115"/>
                  </a:lnTo>
                  <a:cubicBezTo>
                    <a:pt x="588354" y="146685"/>
                    <a:pt x="588354" y="129540"/>
                    <a:pt x="576924" y="118110"/>
                  </a:cubicBezTo>
                  <a:cubicBezTo>
                    <a:pt x="566446" y="107632"/>
                    <a:pt x="548349" y="106680"/>
                    <a:pt x="536919" y="117157"/>
                  </a:cubicBezTo>
                  <a:lnTo>
                    <a:pt x="504534" y="150495"/>
                  </a:lnTo>
                  <a:cubicBezTo>
                    <a:pt x="458814" y="120015"/>
                    <a:pt x="406426" y="100965"/>
                    <a:pt x="352134" y="97155"/>
                  </a:cubicBezTo>
                  <a:lnTo>
                    <a:pt x="352134" y="57150"/>
                  </a:lnTo>
                  <a:lnTo>
                    <a:pt x="437859" y="57150"/>
                  </a:lnTo>
                  <a:lnTo>
                    <a:pt x="437859" y="0"/>
                  </a:lnTo>
                  <a:lnTo>
                    <a:pt x="209259" y="0"/>
                  </a:lnTo>
                  <a:lnTo>
                    <a:pt x="209259" y="57150"/>
                  </a:lnTo>
                  <a:lnTo>
                    <a:pt x="294984" y="57150"/>
                  </a:lnTo>
                  <a:lnTo>
                    <a:pt x="294984" y="96203"/>
                  </a:lnTo>
                  <a:cubicBezTo>
                    <a:pt x="143536" y="109538"/>
                    <a:pt x="21616" y="226695"/>
                    <a:pt x="2566" y="378143"/>
                  </a:cubicBezTo>
                  <a:cubicBezTo>
                    <a:pt x="-16484" y="529590"/>
                    <a:pt x="72099" y="673418"/>
                    <a:pt x="215926" y="723900"/>
                  </a:cubicBezTo>
                  <a:cubicBezTo>
                    <a:pt x="359754" y="774383"/>
                    <a:pt x="518821" y="719138"/>
                    <a:pt x="599784" y="589598"/>
                  </a:cubicBezTo>
                  <a:cubicBezTo>
                    <a:pt x="680746" y="460058"/>
                    <a:pt x="657886" y="292418"/>
                    <a:pt x="549301" y="186690"/>
                  </a:cubicBezTo>
                  <a:lnTo>
                    <a:pt x="549301" y="1866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extBox 85">
            <a:extLst>
              <a:ext uri="{FF2B5EF4-FFF2-40B4-BE49-F238E27FC236}">
                <a16:creationId xmlns:a16="http://schemas.microsoft.com/office/drawing/2014/main" id="{2F9AB730-AEFA-EF4E-9A9A-45059792C46C}"/>
              </a:ext>
            </a:extLst>
          </p:cNvPr>
          <p:cNvSpPr txBox="1"/>
          <p:nvPr/>
        </p:nvSpPr>
        <p:spPr>
          <a:xfrm>
            <a:off x="1487472" y="4898641"/>
            <a:ext cx="2156220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>
                <a:latin typeface="Century Gothic" panose="020B0502020202020204" pitchFamily="34" charset="0"/>
              </a:rPr>
              <a:t>Positionner AMP comme un </a:t>
            </a:r>
            <a:r>
              <a:rPr lang="en-US" sz="1600" b="1" noProof="1">
                <a:solidFill>
                  <a:schemeClr val="accent2"/>
                </a:solidFill>
                <a:latin typeface="Century Gothic" panose="020B0502020202020204" pitchFamily="34" charset="0"/>
              </a:rPr>
              <a:t>territoire </a:t>
            </a:r>
            <a:r>
              <a:rPr lang="en-US" sz="1600" b="1" noProof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d'expérimentation</a:t>
            </a:r>
            <a:endParaRPr lang="en-US" sz="1600" noProof="1">
              <a:latin typeface="Century Gothic" panose="020B0502020202020204" pitchFamily="34" charset="0"/>
            </a:endParaRPr>
          </a:p>
        </p:txBody>
      </p:sp>
      <p:sp>
        <p:nvSpPr>
          <p:cNvPr id="55" name="TextBox 85">
            <a:extLst>
              <a:ext uri="{FF2B5EF4-FFF2-40B4-BE49-F238E27FC236}">
                <a16:creationId xmlns:a16="http://schemas.microsoft.com/office/drawing/2014/main" id="{45B99B49-9749-E945-88E2-8463C60F5306}"/>
              </a:ext>
            </a:extLst>
          </p:cNvPr>
          <p:cNvSpPr txBox="1"/>
          <p:nvPr/>
        </p:nvSpPr>
        <p:spPr>
          <a:xfrm>
            <a:off x="2350677" y="962924"/>
            <a:ext cx="2982839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 smtClean="0">
                <a:latin typeface="Century Gothic" panose="020B0502020202020204" pitchFamily="34" charset="0"/>
              </a:rPr>
              <a:t>Développer </a:t>
            </a:r>
            <a:r>
              <a:rPr lang="en-US" sz="1600" b="1" noProof="1" smtClean="0">
                <a:solidFill>
                  <a:schemeClr val="accent3"/>
                </a:solidFill>
                <a:latin typeface="Century Gothic" panose="020B0502020202020204" pitchFamily="34" charset="0"/>
              </a:rPr>
              <a:t>le territoire intelligent </a:t>
            </a:r>
            <a:r>
              <a:rPr lang="en-US" sz="1400" noProof="1" smtClean="0">
                <a:latin typeface="Century Gothic" panose="020B0502020202020204" pitchFamily="34" charset="0"/>
              </a:rPr>
              <a:t>(marché Smart Métropole) =&gt; une plateforme IOT et des capteurs métiers.</a:t>
            </a:r>
            <a:endParaRPr lang="en-US" sz="1600" noProof="1">
              <a:latin typeface="Century Gothic" panose="020B0502020202020204" pitchFamily="34" charset="0"/>
            </a:endParaRPr>
          </a:p>
        </p:txBody>
      </p:sp>
      <p:sp>
        <p:nvSpPr>
          <p:cNvPr id="56" name="TextBox 85">
            <a:extLst>
              <a:ext uri="{FF2B5EF4-FFF2-40B4-BE49-F238E27FC236}">
                <a16:creationId xmlns:a16="http://schemas.microsoft.com/office/drawing/2014/main" id="{84AD5715-A150-BF4D-B18C-54EFB7B19CA6}"/>
              </a:ext>
            </a:extLst>
          </p:cNvPr>
          <p:cNvSpPr txBox="1"/>
          <p:nvPr/>
        </p:nvSpPr>
        <p:spPr>
          <a:xfrm>
            <a:off x="4717993" y="4898641"/>
            <a:ext cx="2124260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en-US" sz="1600" noProof="1" smtClean="0">
                <a:latin typeface="Century Gothic" panose="020B0502020202020204" pitchFamily="34" charset="0"/>
              </a:rPr>
              <a:t>Adresser </a:t>
            </a:r>
            <a:r>
              <a:rPr lang="en-US" sz="1600" noProof="1">
                <a:latin typeface="Century Gothic" panose="020B0502020202020204" pitchFamily="34" charset="0"/>
              </a:rPr>
              <a:t>des </a:t>
            </a:r>
            <a:r>
              <a:rPr lang="en-US" sz="1600" b="1" noProof="1" smtClean="0">
                <a:solidFill>
                  <a:schemeClr val="accent6"/>
                </a:solidFill>
                <a:latin typeface="Century Gothic" panose="020B0502020202020204" pitchFamily="34" charset="0"/>
              </a:rPr>
              <a:t>cas d’usage Smart City </a:t>
            </a:r>
            <a:r>
              <a:rPr lang="en-US" sz="1600" noProof="1" smtClean="0">
                <a:latin typeface="Century Gothic" panose="020B0502020202020204" pitchFamily="34" charset="0"/>
              </a:rPr>
              <a:t>au service des Directions métiers</a:t>
            </a:r>
            <a:endParaRPr lang="en-US" sz="1600" noProof="1"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C10F68-E5F9-004A-A83B-6E1C723DA039}"/>
              </a:ext>
            </a:extLst>
          </p:cNvPr>
          <p:cNvSpPr/>
          <p:nvPr/>
        </p:nvSpPr>
        <p:spPr>
          <a:xfrm>
            <a:off x="8795980" y="855427"/>
            <a:ext cx="2775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</a:rPr>
              <a:t>Rapprocher </a:t>
            </a:r>
            <a:r>
              <a:rPr lang="fr-FR" sz="1600" dirty="0">
                <a:latin typeface="Century Gothic" panose="020B0502020202020204" pitchFamily="34" charset="0"/>
              </a:rPr>
              <a:t>la Métropole des </a:t>
            </a:r>
            <a:r>
              <a:rPr lang="fr-FR" sz="1600" dirty="0" smtClean="0">
                <a:latin typeface="Century Gothic" panose="020B0502020202020204" pitchFamily="34" charset="0"/>
              </a:rPr>
              <a:t>offreurs de</a:t>
            </a:r>
            <a:endParaRPr lang="fr-FR" sz="1600" dirty="0">
              <a:latin typeface="Century Gothic" panose="020B0502020202020204" pitchFamily="34" charset="0"/>
            </a:endParaRPr>
          </a:p>
          <a:p>
            <a:pPr lvl="0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solutions innovantes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228F0E3-0D7D-4C49-A960-4A2096FE290F}"/>
              </a:ext>
            </a:extLst>
          </p:cNvPr>
          <p:cNvSpPr/>
          <p:nvPr/>
        </p:nvSpPr>
        <p:spPr>
          <a:xfrm>
            <a:off x="7566025" y="4918646"/>
            <a:ext cx="2424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6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Faire recours à l’innovation,</a:t>
            </a:r>
            <a:r>
              <a:rPr lang="fr-FR" sz="1600" dirty="0" smtClean="0">
                <a:latin typeface="Century Gothic" panose="020B0502020202020204" pitchFamily="34" charset="0"/>
              </a:rPr>
              <a:t> en interne comme en externe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EB1F30D-0C19-C046-A721-323734ECF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6023"/>
          <a:stretch/>
        </p:blipFill>
        <p:spPr>
          <a:xfrm>
            <a:off x="8153257" y="2561011"/>
            <a:ext cx="989545" cy="83099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A32B61C2-5509-CC45-A9C1-F0BE9EED19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14041"/>
          <a:stretch/>
        </p:blipFill>
        <p:spPr>
          <a:xfrm>
            <a:off x="5036720" y="2531150"/>
            <a:ext cx="1130776" cy="97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8E9827-EFD2-3947-9AA1-BEF6E171FC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8982" t="3437" r="8889" b="16431"/>
          <a:stretch/>
        </p:blipFill>
        <p:spPr>
          <a:xfrm>
            <a:off x="9700188" y="3475473"/>
            <a:ext cx="966943" cy="943432"/>
          </a:xfrm>
          <a:prstGeom prst="rect">
            <a:avLst/>
          </a:prstGeom>
        </p:spPr>
      </p:pic>
      <p:sp>
        <p:nvSpPr>
          <p:cNvPr id="35" name="Espace réservé du texte 17"/>
          <p:cNvSpPr txBox="1">
            <a:spLocks/>
          </p:cNvSpPr>
          <p:nvPr/>
        </p:nvSpPr>
        <p:spPr>
          <a:xfrm rot="16200000">
            <a:off x="-1189586" y="2758310"/>
            <a:ext cx="4007262" cy="589599"/>
          </a:xfrm>
          <a:prstGeom prst="rect">
            <a:avLst/>
          </a:prstGeom>
          <a:solidFill>
            <a:srgbClr val="ED6C26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Smart Métropole</a:t>
            </a:r>
          </a:p>
        </p:txBody>
      </p:sp>
    </p:spTree>
    <p:extLst>
      <p:ext uri="{BB962C8B-B14F-4D97-AF65-F5344CB8AC3E}">
        <p14:creationId xmlns:p14="http://schemas.microsoft.com/office/powerpoint/2010/main" val="14801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1623548" y="720132"/>
            <a:ext cx="8887954" cy="424732"/>
          </a:xfrm>
          <a:solidFill>
            <a:srgbClr val="ED6C26">
              <a:alpha val="70588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fr-FR" sz="2400" b="0" dirty="0" smtClean="0"/>
              <a:t>Annexe focus déploiement </a:t>
            </a:r>
            <a:r>
              <a:rPr lang="fr-FR" sz="2400" b="0" dirty="0" err="1" smtClean="0"/>
              <a:t>PAVs</a:t>
            </a:r>
            <a:endParaRPr lang="fr-FR" sz="2400" b="0" dirty="0"/>
          </a:p>
        </p:txBody>
      </p:sp>
      <p:sp>
        <p:nvSpPr>
          <p:cNvPr id="4" name="ZoneTexte 3"/>
          <p:cNvSpPr txBox="1"/>
          <p:nvPr/>
        </p:nvSpPr>
        <p:spPr>
          <a:xfrm>
            <a:off x="1537561" y="1695422"/>
            <a:ext cx="8879050" cy="3337800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- 56 sondes installées.</a:t>
            </a:r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dirty="0" smtClean="0">
                <a:solidFill>
                  <a:srgbClr val="002060"/>
                </a:solidFill>
              </a:rPr>
              <a:t>- 23 </a:t>
            </a:r>
            <a:r>
              <a:rPr lang="fr-FR" sz="2400" dirty="0">
                <a:solidFill>
                  <a:srgbClr val="002060"/>
                </a:solidFill>
              </a:rPr>
              <a:t>installées qui fonctionnent.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- 33 qui ne </a:t>
            </a:r>
            <a:r>
              <a:rPr lang="fr-FR" sz="2400" dirty="0">
                <a:solidFill>
                  <a:srgbClr val="002060"/>
                </a:solidFill>
              </a:rPr>
              <a:t>fonctionnent pas.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- EN </a:t>
            </a:r>
            <a:r>
              <a:rPr lang="fr-FR" sz="2400" dirty="0">
                <a:solidFill>
                  <a:srgbClr val="002060"/>
                </a:solidFill>
              </a:rPr>
              <a:t>TOUT 36 à Aix / 10 à Martigues / 10 Lambesc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- KO </a:t>
            </a:r>
            <a:r>
              <a:rPr lang="fr-FR" sz="2400" dirty="0">
                <a:solidFill>
                  <a:srgbClr val="002060"/>
                </a:solidFill>
              </a:rPr>
              <a:t>16 à Aix / 8 à Martigues / 3 à Lambesc.</a:t>
            </a:r>
          </a:p>
          <a:p>
            <a:r>
              <a:rPr lang="fr-FR" sz="2400" dirty="0" smtClean="0">
                <a:solidFill>
                  <a:srgbClr val="002060"/>
                </a:solidFill>
              </a:rPr>
              <a:t>- OK </a:t>
            </a:r>
            <a:r>
              <a:rPr lang="fr-FR" sz="2400" dirty="0">
                <a:solidFill>
                  <a:srgbClr val="002060"/>
                </a:solidFill>
              </a:rPr>
              <a:t>20 à Aix / 2 à Martigues / 7 à Lambesc.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- RESEAUX</a:t>
            </a:r>
            <a:r>
              <a:rPr lang="fr-FR" dirty="0">
                <a:solidFill>
                  <a:srgbClr val="002060"/>
                </a:solidFill>
              </a:rPr>
              <a:t> : 27 REQUEA / 34 ORANGE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- OK</a:t>
            </a:r>
            <a:r>
              <a:rPr lang="en-GB" dirty="0">
                <a:solidFill>
                  <a:srgbClr val="002060"/>
                </a:solidFill>
              </a:rPr>
              <a:t> : 17 </a:t>
            </a:r>
            <a:r>
              <a:rPr lang="en-GB" dirty="0" smtClean="0">
                <a:solidFill>
                  <a:srgbClr val="002060"/>
                </a:solidFill>
              </a:rPr>
              <a:t>ORANGE </a:t>
            </a:r>
            <a:r>
              <a:rPr lang="en-GB" dirty="0">
                <a:solidFill>
                  <a:srgbClr val="002060"/>
                </a:solidFill>
              </a:rPr>
              <a:t>/ 8 REQUEA </a:t>
            </a:r>
            <a:r>
              <a:rPr lang="en-GB" dirty="0" smtClean="0">
                <a:solidFill>
                  <a:srgbClr val="002060"/>
                </a:solidFill>
              </a:rPr>
              <a:t>(7 AIX / 1 MARTIGUES) </a:t>
            </a:r>
            <a:r>
              <a:rPr lang="en-GB" dirty="0">
                <a:solidFill>
                  <a:srgbClr val="002060"/>
                </a:solidFill>
              </a:rPr>
              <a:t>/ 19 KO </a:t>
            </a:r>
            <a:r>
              <a:rPr lang="en-GB" dirty="0" smtClean="0">
                <a:solidFill>
                  <a:srgbClr val="002060"/>
                </a:solidFill>
              </a:rPr>
              <a:t>(REQUEA AIX)</a:t>
            </a:r>
            <a:r>
              <a:rPr lang="en-GB" dirty="0" smtClean="0"/>
              <a:t>.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2099250" y="330507"/>
            <a:ext cx="6540617" cy="720140"/>
          </a:xfrm>
          <a:solidFill>
            <a:srgbClr val="ED6C26">
              <a:alpha val="70588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fr-FR" sz="2800" b="0" dirty="0" smtClean="0"/>
              <a:t>Les enjeux d’un territoire intelligent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6584" y="1457988"/>
            <a:ext cx="9966161" cy="4507351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Sur le plan stratégique,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smtClean="0">
                <a:solidFill>
                  <a:srgbClr val="002060"/>
                </a:solidFill>
              </a:rPr>
              <a:t>le développement d’un territoire intelligent </a:t>
            </a:r>
            <a:r>
              <a:rPr lang="fr-FR" sz="1600" dirty="0">
                <a:solidFill>
                  <a:srgbClr val="002060"/>
                </a:solidFill>
              </a:rPr>
              <a:t>répond </a:t>
            </a:r>
            <a:r>
              <a:rPr lang="fr-FR" sz="1600" dirty="0" smtClean="0">
                <a:solidFill>
                  <a:srgbClr val="002060"/>
                </a:solidFill>
              </a:rPr>
              <a:t>aux objectifs </a:t>
            </a:r>
            <a:r>
              <a:rPr lang="fr-FR" sz="1600" dirty="0">
                <a:solidFill>
                  <a:srgbClr val="002060"/>
                </a:solidFill>
              </a:rPr>
              <a:t>ciblés par le plan de relance de la Métropole (AMP 2R), l’Agenda du Développement Economique, l’Agenda Numérique et la politique Achats de la Métropole. </a:t>
            </a:r>
          </a:p>
          <a:p>
            <a:endParaRPr lang="fr-FR" sz="1600" b="1" dirty="0" smtClean="0">
              <a:solidFill>
                <a:srgbClr val="002060"/>
              </a:solidFill>
            </a:endParaRPr>
          </a:p>
          <a:p>
            <a:r>
              <a:rPr lang="fr-FR" sz="1600" b="1" dirty="0" smtClean="0">
                <a:solidFill>
                  <a:srgbClr val="002060"/>
                </a:solidFill>
              </a:rPr>
              <a:t>Sur </a:t>
            </a:r>
            <a:r>
              <a:rPr lang="fr-FR" sz="1600" b="1" dirty="0">
                <a:solidFill>
                  <a:srgbClr val="002060"/>
                </a:solidFill>
              </a:rPr>
              <a:t>le plan technologique,</a:t>
            </a:r>
            <a:r>
              <a:rPr lang="fr-FR" sz="1600" dirty="0">
                <a:solidFill>
                  <a:srgbClr val="002060"/>
                </a:solidFill>
              </a:rPr>
              <a:t> la ville intelligente repose sur des piliers numériques fondamentaux : les infrastructures (fibre, wifi, IOT), les données (Open et Smart Data) et </a:t>
            </a:r>
            <a:r>
              <a:rPr lang="fr-FR" sz="1600" dirty="0" smtClean="0">
                <a:solidFill>
                  <a:srgbClr val="002060"/>
                </a:solidFill>
              </a:rPr>
              <a:t>les </a:t>
            </a:r>
            <a:r>
              <a:rPr lang="fr-FR" sz="1600" dirty="0">
                <a:solidFill>
                  <a:srgbClr val="002060"/>
                </a:solidFill>
              </a:rPr>
              <a:t>services numériques finaux rendus aux </a:t>
            </a:r>
            <a:r>
              <a:rPr lang="fr-FR" sz="1600" dirty="0" smtClean="0">
                <a:solidFill>
                  <a:srgbClr val="002060"/>
                </a:solidFill>
              </a:rPr>
              <a:t>usagers.</a:t>
            </a:r>
          </a:p>
          <a:p>
            <a:r>
              <a:rPr lang="fr-FR" sz="1600" dirty="0" smtClean="0">
                <a:solidFill>
                  <a:srgbClr val="002060"/>
                </a:solidFill>
              </a:rPr>
              <a:t> </a:t>
            </a:r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</a:rPr>
              <a:t>Sur le plan humain,</a:t>
            </a:r>
            <a:r>
              <a:rPr lang="fr-FR" sz="1600" dirty="0">
                <a:solidFill>
                  <a:srgbClr val="002060"/>
                </a:solidFill>
              </a:rPr>
              <a:t> la ville intelligente est étroitement liés aux concepts de participation citoyenne, de ville inclusive, de services centrés usagers </a:t>
            </a:r>
            <a:r>
              <a:rPr lang="fr-FR" sz="1600" dirty="0" smtClean="0">
                <a:solidFill>
                  <a:srgbClr val="002060"/>
                </a:solidFill>
              </a:rPr>
              <a:t>et de recours aux </a:t>
            </a:r>
            <a:r>
              <a:rPr lang="fr-FR" sz="1600" dirty="0">
                <a:solidFill>
                  <a:srgbClr val="002060"/>
                </a:solidFill>
              </a:rPr>
              <a:t>méthodes </a:t>
            </a:r>
            <a:r>
              <a:rPr lang="fr-FR" sz="1600" dirty="0" smtClean="0">
                <a:solidFill>
                  <a:srgbClr val="002060"/>
                </a:solidFill>
              </a:rPr>
              <a:t>de </a:t>
            </a:r>
            <a:r>
              <a:rPr lang="fr-FR" sz="1600" dirty="0" err="1">
                <a:solidFill>
                  <a:srgbClr val="002060"/>
                </a:solidFill>
              </a:rPr>
              <a:t>co</a:t>
            </a:r>
            <a:r>
              <a:rPr lang="fr-FR" sz="1600" dirty="0">
                <a:solidFill>
                  <a:srgbClr val="002060"/>
                </a:solidFill>
              </a:rPr>
              <a:t>-construction et </a:t>
            </a:r>
            <a:r>
              <a:rPr lang="fr-FR" sz="1600" dirty="0" smtClean="0">
                <a:solidFill>
                  <a:srgbClr val="002060"/>
                </a:solidFill>
              </a:rPr>
              <a:t>de </a:t>
            </a:r>
            <a:r>
              <a:rPr lang="fr-FR" sz="1600" dirty="0">
                <a:solidFill>
                  <a:srgbClr val="002060"/>
                </a:solidFill>
              </a:rPr>
              <a:t>design de services. </a:t>
            </a:r>
            <a:endParaRPr lang="fr-FR" sz="1600" dirty="0" smtClean="0">
              <a:solidFill>
                <a:srgbClr val="002060"/>
              </a:solidFill>
            </a:endParaRPr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</a:rPr>
              <a:t>Sur le plan environnemental, </a:t>
            </a:r>
            <a:r>
              <a:rPr lang="fr-FR" sz="1600" dirty="0">
                <a:solidFill>
                  <a:srgbClr val="002060"/>
                </a:solidFill>
              </a:rPr>
              <a:t>la ville intelligente doit s’engager </a:t>
            </a:r>
            <a:r>
              <a:rPr lang="fr-FR" sz="1600" dirty="0" smtClean="0">
                <a:solidFill>
                  <a:srgbClr val="002060"/>
                </a:solidFill>
              </a:rPr>
              <a:t>vis-à-vis des </a:t>
            </a:r>
            <a:r>
              <a:rPr lang="fr-FR" sz="1600" dirty="0">
                <a:solidFill>
                  <a:srgbClr val="002060"/>
                </a:solidFill>
              </a:rPr>
              <a:t>différents piliers du développement </a:t>
            </a:r>
            <a:r>
              <a:rPr lang="fr-FR" sz="1600" dirty="0" smtClean="0">
                <a:solidFill>
                  <a:srgbClr val="002060"/>
                </a:solidFill>
              </a:rPr>
              <a:t>durable (respect des générations futures…), </a:t>
            </a:r>
            <a:r>
              <a:rPr lang="fr-FR" sz="1600" dirty="0">
                <a:solidFill>
                  <a:srgbClr val="002060"/>
                </a:solidFill>
              </a:rPr>
              <a:t>au service de la transition énergétique et écologique.</a:t>
            </a:r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</a:rPr>
              <a:t>Sur le plan financier,</a:t>
            </a:r>
            <a:r>
              <a:rPr lang="fr-FR" sz="1600" dirty="0">
                <a:solidFill>
                  <a:srgbClr val="002060"/>
                </a:solidFill>
              </a:rPr>
              <a:t> la mise en œuvre </a:t>
            </a:r>
            <a:r>
              <a:rPr lang="fr-FR" sz="1600" dirty="0" smtClean="0">
                <a:solidFill>
                  <a:srgbClr val="002060"/>
                </a:solidFill>
              </a:rPr>
              <a:t>d’une </a:t>
            </a:r>
            <a:r>
              <a:rPr lang="fr-FR" sz="1600" dirty="0">
                <a:solidFill>
                  <a:srgbClr val="002060"/>
                </a:solidFill>
              </a:rPr>
              <a:t>démarche Smart City </a:t>
            </a:r>
            <a:r>
              <a:rPr lang="fr-FR" sz="1600" dirty="0" smtClean="0">
                <a:solidFill>
                  <a:srgbClr val="002060"/>
                </a:solidFill>
              </a:rPr>
              <a:t>doit permettre  d’unifier le recours à la connectivité et minimiser le recours à des applications tierces (dans chaque marché et direction métiers)… Au </a:t>
            </a:r>
            <a:r>
              <a:rPr lang="fr-FR" sz="1600" dirty="0">
                <a:solidFill>
                  <a:srgbClr val="002060"/>
                </a:solidFill>
              </a:rPr>
              <a:t>service de la </a:t>
            </a:r>
            <a:r>
              <a:rPr lang="fr-FR" sz="1600" dirty="0" smtClean="0">
                <a:solidFill>
                  <a:srgbClr val="002060"/>
                </a:solidFill>
              </a:rPr>
              <a:t>frugalit</a:t>
            </a:r>
            <a:r>
              <a:rPr lang="fr-FR" sz="1600" dirty="0">
                <a:solidFill>
                  <a:srgbClr val="002060"/>
                </a:solidFill>
              </a:rPr>
              <a:t>é</a:t>
            </a:r>
            <a:r>
              <a:rPr lang="fr-FR" sz="1600" dirty="0" smtClean="0">
                <a:solidFill>
                  <a:srgbClr val="002060"/>
                </a:solidFill>
              </a:rPr>
              <a:t>.</a:t>
            </a:r>
          </a:p>
          <a:p>
            <a:endParaRPr lang="fr-F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1206783" y="347783"/>
            <a:ext cx="8887954" cy="548329"/>
          </a:xfrm>
          <a:solidFill>
            <a:srgbClr val="ED6C26">
              <a:alpha val="70588"/>
            </a:srgbClr>
          </a:solidFill>
          <a:ln>
            <a:noFill/>
          </a:ln>
        </p:spPr>
        <p:txBody>
          <a:bodyPr anchor="ctr"/>
          <a:lstStyle/>
          <a:p>
            <a:pPr algn="ctr"/>
            <a:r>
              <a:rPr lang="fr-FR" b="0" dirty="0" smtClean="0"/>
              <a:t>Le projet Smart Métropole</a:t>
            </a:r>
            <a:endParaRPr lang="fr-FR" b="0" dirty="0"/>
          </a:p>
        </p:txBody>
      </p:sp>
      <p:sp>
        <p:nvSpPr>
          <p:cNvPr id="4" name="ZoneTexte 3"/>
          <p:cNvSpPr txBox="1"/>
          <p:nvPr/>
        </p:nvSpPr>
        <p:spPr>
          <a:xfrm>
            <a:off x="1206783" y="1419696"/>
            <a:ext cx="8879050" cy="2014361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solidFill>
              <a:schemeClr val="bg1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Le programme de préfiguration de la Smart Métropole a pour objectif d’initier</a:t>
            </a:r>
            <a:r>
              <a:rPr lang="fr-FR" sz="1600" b="1" dirty="0">
                <a:solidFill>
                  <a:srgbClr val="002060"/>
                </a:solidFill>
              </a:rPr>
              <a:t> </a:t>
            </a:r>
            <a:r>
              <a:rPr lang="fr-FR" sz="1600" b="1" u="sng" dirty="0">
                <a:solidFill>
                  <a:srgbClr val="002060"/>
                </a:solidFill>
              </a:rPr>
              <a:t>une première démarche Smart City </a:t>
            </a:r>
            <a:r>
              <a:rPr lang="fr-FR" sz="1600" dirty="0">
                <a:solidFill>
                  <a:srgbClr val="002060"/>
                </a:solidFill>
              </a:rPr>
              <a:t>métropolitaine à travers la mise en place d’une </a:t>
            </a:r>
            <a:r>
              <a:rPr lang="fr-FR" sz="1600" b="1" dirty="0">
                <a:solidFill>
                  <a:srgbClr val="002060"/>
                </a:solidFill>
              </a:rPr>
              <a:t>plateforme Smart City (IOT) </a:t>
            </a:r>
            <a:r>
              <a:rPr lang="fr-FR" sz="1600" dirty="0">
                <a:solidFill>
                  <a:srgbClr val="002060"/>
                </a:solidFill>
              </a:rPr>
              <a:t>et la réalisation de </a:t>
            </a:r>
            <a:r>
              <a:rPr lang="fr-FR" sz="1600" dirty="0" smtClean="0">
                <a:solidFill>
                  <a:srgbClr val="002060"/>
                </a:solidFill>
              </a:rPr>
              <a:t>six </a:t>
            </a:r>
            <a:r>
              <a:rPr lang="fr-FR" sz="1600" dirty="0">
                <a:solidFill>
                  <a:srgbClr val="002060"/>
                </a:solidFill>
              </a:rPr>
              <a:t>cas d’usages </a:t>
            </a:r>
            <a:r>
              <a:rPr lang="fr-FR" sz="1600" dirty="0" smtClean="0">
                <a:solidFill>
                  <a:srgbClr val="002060"/>
                </a:solidFill>
              </a:rPr>
              <a:t>métiers</a:t>
            </a:r>
            <a:r>
              <a:rPr lang="fr-FR" sz="1600" dirty="0">
                <a:solidFill>
                  <a:srgbClr val="002060"/>
                </a:solidFill>
              </a:rPr>
              <a:t>.</a:t>
            </a:r>
          </a:p>
          <a:p>
            <a:endParaRPr lang="fr-FR" sz="1600" dirty="0">
              <a:solidFill>
                <a:srgbClr val="002060"/>
              </a:solidFill>
            </a:endParaRPr>
          </a:p>
          <a:p>
            <a:r>
              <a:rPr lang="fr-FR" sz="1600" dirty="0">
                <a:solidFill>
                  <a:srgbClr val="002060"/>
                </a:solidFill>
              </a:rPr>
              <a:t>Les cas d’usages </a:t>
            </a:r>
            <a:r>
              <a:rPr lang="fr-FR" sz="1600" dirty="0" smtClean="0">
                <a:solidFill>
                  <a:srgbClr val="002060"/>
                </a:solidFill>
              </a:rPr>
              <a:t>s’inscrivent tous dans </a:t>
            </a:r>
            <a:r>
              <a:rPr lang="fr-FR" sz="1600" dirty="0">
                <a:solidFill>
                  <a:srgbClr val="002060"/>
                </a:solidFill>
              </a:rPr>
              <a:t>le champ du </a:t>
            </a:r>
            <a:r>
              <a:rPr lang="fr-FR" sz="1600" b="1" dirty="0">
                <a:solidFill>
                  <a:srgbClr val="002060"/>
                </a:solidFill>
              </a:rPr>
              <a:t>monitoring urbain </a:t>
            </a:r>
            <a:r>
              <a:rPr lang="fr-FR" sz="1600" b="1" dirty="0" smtClean="0">
                <a:solidFill>
                  <a:srgbClr val="002060"/>
                </a:solidFill>
              </a:rPr>
              <a:t>environnemental</a:t>
            </a:r>
            <a:r>
              <a:rPr lang="fr-FR" sz="1600" dirty="0" smtClean="0">
                <a:solidFill>
                  <a:srgbClr val="002060"/>
                </a:solidFill>
              </a:rPr>
              <a:t>, au </a:t>
            </a:r>
            <a:r>
              <a:rPr lang="fr-FR" sz="1600" dirty="0">
                <a:solidFill>
                  <a:srgbClr val="002060"/>
                </a:solidFill>
              </a:rPr>
              <a:t>service </a:t>
            </a:r>
            <a:r>
              <a:rPr lang="fr-FR" sz="1600" b="1" dirty="0">
                <a:solidFill>
                  <a:srgbClr val="002060"/>
                </a:solidFill>
              </a:rPr>
              <a:t>des </a:t>
            </a:r>
            <a:r>
              <a:rPr lang="fr-FR" sz="1600" b="1" dirty="0" smtClean="0">
                <a:solidFill>
                  <a:srgbClr val="002060"/>
                </a:solidFill>
              </a:rPr>
              <a:t>Directions (-&gt; clients internes du projet),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>
                <a:solidFill>
                  <a:srgbClr val="002060"/>
                </a:solidFill>
              </a:rPr>
              <a:t>dans le champ des </a:t>
            </a:r>
            <a:r>
              <a:rPr lang="fr-FR" sz="1600" u="sng" dirty="0">
                <a:solidFill>
                  <a:srgbClr val="002060"/>
                </a:solidFill>
              </a:rPr>
              <a:t>compétences métropolitaines</a:t>
            </a:r>
            <a:r>
              <a:rPr lang="fr-FR" sz="1600" dirty="0">
                <a:solidFill>
                  <a:srgbClr val="002060"/>
                </a:solidFill>
              </a:rPr>
              <a:t> : déchets, eau, mobilité, bruit, éclairage, </a:t>
            </a:r>
            <a:r>
              <a:rPr lang="fr-FR" sz="1600" dirty="0" smtClean="0">
                <a:solidFill>
                  <a:srgbClr val="002060"/>
                </a:solidFill>
              </a:rPr>
              <a:t>ilots de chaleur.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6783" y="3719897"/>
            <a:ext cx="8879050" cy="2014361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solidFill>
              <a:schemeClr val="bg1"/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-&gt; Déploiement </a:t>
            </a:r>
            <a:r>
              <a:rPr lang="fr-FR" sz="1600" dirty="0">
                <a:solidFill>
                  <a:schemeClr val="bg1"/>
                </a:solidFill>
              </a:rPr>
              <a:t>d’</a:t>
            </a:r>
            <a:r>
              <a:rPr lang="fr-FR" sz="1600" b="1" dirty="0">
                <a:solidFill>
                  <a:schemeClr val="bg1"/>
                </a:solidFill>
              </a:rPr>
              <a:t>une solution numérique Smart City </a:t>
            </a:r>
            <a:r>
              <a:rPr lang="fr-FR" sz="1600" dirty="0">
                <a:solidFill>
                  <a:schemeClr val="bg1"/>
                </a:solidFill>
              </a:rPr>
              <a:t>et l’installation de capteurs (objets connectés) dans des petites quantités (= préfiguration) pour chaque cas </a:t>
            </a:r>
            <a:r>
              <a:rPr lang="fr-FR" sz="1600" dirty="0" smtClean="0">
                <a:solidFill>
                  <a:schemeClr val="bg1"/>
                </a:solidFill>
              </a:rPr>
              <a:t>d’usage.</a:t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>-&gt; Préfigurer </a:t>
            </a:r>
            <a:r>
              <a:rPr lang="fr-FR" sz="1600" dirty="0">
                <a:solidFill>
                  <a:schemeClr val="bg1"/>
                </a:solidFill>
              </a:rPr>
              <a:t>la Smart City </a:t>
            </a:r>
            <a:r>
              <a:rPr lang="fr-FR" sz="1600" b="1" dirty="0">
                <a:solidFill>
                  <a:schemeClr val="bg1"/>
                </a:solidFill>
              </a:rPr>
              <a:t>avec </a:t>
            </a:r>
            <a:r>
              <a:rPr lang="fr-FR" sz="1600" b="1" u="sng" dirty="0">
                <a:solidFill>
                  <a:schemeClr val="bg1"/>
                </a:solidFill>
              </a:rPr>
              <a:t>des objectifs, un budget et un retro-planning limités</a:t>
            </a:r>
            <a:r>
              <a:rPr lang="fr-FR" sz="1600" b="1" dirty="0">
                <a:solidFill>
                  <a:schemeClr val="bg1"/>
                </a:solidFill>
              </a:rPr>
              <a:t>.</a:t>
            </a:r>
            <a:r>
              <a:rPr lang="fr-FR" sz="1600" dirty="0">
                <a:solidFill>
                  <a:schemeClr val="bg1"/>
                </a:solidFill>
              </a:rPr>
              <a:t> Cette phase correspond à une phase d’apprentissage ciblant avant tout un retour d’expérience pour suites à donner </a:t>
            </a:r>
            <a:r>
              <a:rPr lang="fr-FR" sz="1600" dirty="0" smtClean="0">
                <a:solidFill>
                  <a:schemeClr val="bg1"/>
                </a:solidFill>
              </a:rPr>
              <a:t>et capacité </a:t>
            </a:r>
            <a:r>
              <a:rPr lang="fr-FR" sz="1600" dirty="0">
                <a:solidFill>
                  <a:schemeClr val="bg1"/>
                </a:solidFill>
              </a:rPr>
              <a:t>à calibrer un éventuel éventuel passage à l’échelle métropolitaine en matière de territoire intelligent</a:t>
            </a:r>
            <a:r>
              <a:rPr lang="fr-FR" sz="1600" dirty="0" smtClean="0">
                <a:solidFill>
                  <a:schemeClr val="bg1"/>
                </a:solidFill>
              </a:rPr>
              <a:t>. -&gt; Importance du </a:t>
            </a:r>
            <a:r>
              <a:rPr lang="fr-FR" sz="1600" dirty="0" err="1" smtClean="0">
                <a:solidFill>
                  <a:schemeClr val="bg1"/>
                </a:solidFill>
              </a:rPr>
              <a:t>ReTex</a:t>
            </a:r>
            <a:r>
              <a:rPr lang="fr-FR" sz="1600" dirty="0" smtClean="0">
                <a:solidFill>
                  <a:schemeClr val="bg1"/>
                </a:solidFill>
              </a:rPr>
              <a:t>.</a:t>
            </a:r>
            <a:endParaRPr lang="fr-FR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FE4449-3F5C-D64D-9960-2BB8C6DC0CE9}"/>
              </a:ext>
            </a:extLst>
          </p:cNvPr>
          <p:cNvSpPr/>
          <p:nvPr/>
        </p:nvSpPr>
        <p:spPr>
          <a:xfrm>
            <a:off x="8350638" y="0"/>
            <a:ext cx="384136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ángulo 6">
            <a:extLst>
              <a:ext uri="{FF2B5EF4-FFF2-40B4-BE49-F238E27FC236}">
                <a16:creationId xmlns:a16="http://schemas.microsoft.com/office/drawing/2014/main" id="{3C12D2A3-EC7E-524A-B223-E9A28134F421}"/>
              </a:ext>
            </a:extLst>
          </p:cNvPr>
          <p:cNvSpPr/>
          <p:nvPr/>
        </p:nvSpPr>
        <p:spPr>
          <a:xfrm flipH="1">
            <a:off x="8965630" y="4669670"/>
            <a:ext cx="3083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Sourcing</a:t>
            </a:r>
            <a:endParaRPr lang="es-MX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+10 </a:t>
            </a:r>
            <a:r>
              <a:rPr lang="es-MX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entreprises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C02340-1C99-1942-B276-4345846C8451}"/>
              </a:ext>
            </a:extLst>
          </p:cNvPr>
          <p:cNvSpPr/>
          <p:nvPr/>
        </p:nvSpPr>
        <p:spPr>
          <a:xfrm>
            <a:off x="8527314" y="1004983"/>
            <a:ext cx="3170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 algn="ct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Projet </a:t>
            </a:r>
            <a:r>
              <a:rPr lang="fr-FR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transversale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D2C56D-005B-4C4D-A41F-573A523AA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37" y="6034074"/>
            <a:ext cx="1242063" cy="8816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D162442-D570-0F4F-BAD8-D0F1C765DD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8301" r="16129" b="22527"/>
          <a:stretch/>
        </p:blipFill>
        <p:spPr>
          <a:xfrm>
            <a:off x="9236824" y="2265483"/>
            <a:ext cx="1885739" cy="196431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30D93A8F-616C-F847-81E0-CFCE55E1CE70}"/>
              </a:ext>
            </a:extLst>
          </p:cNvPr>
          <p:cNvSpPr txBox="1">
            <a:spLocks/>
          </p:cNvSpPr>
          <p:nvPr/>
        </p:nvSpPr>
        <p:spPr>
          <a:xfrm>
            <a:off x="955714" y="162811"/>
            <a:ext cx="7260031" cy="8056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4400" dirty="0" smtClean="0">
                <a:solidFill>
                  <a:schemeClr val="accent4">
                    <a:lumMod val="75000"/>
                  </a:schemeClr>
                </a:solidFill>
                <a:latin typeface="Avenir Black" panose="02000503020000020003" pitchFamily="2" charset="0"/>
              </a:rPr>
              <a:t>Focus sur la phase d’achat</a:t>
            </a:r>
            <a:endParaRPr lang="fr-FR" sz="4400" dirty="0">
              <a:solidFill>
                <a:schemeClr val="accent4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02340-1C99-1942-B276-4345846C8451}"/>
              </a:ext>
            </a:extLst>
          </p:cNvPr>
          <p:cNvSpPr/>
          <p:nvPr/>
        </p:nvSpPr>
        <p:spPr>
          <a:xfrm>
            <a:off x="4663441" y="2265483"/>
            <a:ext cx="3375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 algn="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 Achat</a:t>
            </a:r>
            <a:r>
              <a:rPr lang="fr-FR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8475" algn="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S’adosser à               un </a:t>
            </a:r>
            <a:r>
              <a:rPr lang="fr-FR" sz="2000" b="1" i="1" dirty="0" smtClean="0">
                <a:solidFill>
                  <a:srgbClr val="00788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intégrateur</a:t>
            </a:r>
          </a:p>
          <a:p>
            <a:pPr marL="498475" algn="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capable d’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agréger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de 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coordonner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8475" algn="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différentes 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</a:t>
            </a:r>
          </a:p>
          <a:p>
            <a:pPr marL="498475" algn="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nécessaires à la 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du projet</a:t>
            </a:r>
            <a:endParaRPr lang="fr-FR" sz="2000" b="1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C02340-1C99-1942-B276-4345846C8451}"/>
              </a:ext>
            </a:extLst>
          </p:cNvPr>
          <p:cNvSpPr/>
          <p:nvPr/>
        </p:nvSpPr>
        <p:spPr>
          <a:xfrm>
            <a:off x="-156519" y="2040229"/>
            <a:ext cx="46207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Sourcing</a:t>
            </a:r>
            <a:r>
              <a:rPr lang="fr-FR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98475">
              <a:spcBef>
                <a:spcPts val="1200"/>
              </a:spcBef>
              <a:buClr>
                <a:schemeClr val="accent4">
                  <a:lumMod val="75000"/>
                </a:schemeClr>
              </a:buClr>
            </a:pP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offre foisonnante :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Constructeurs </a:t>
            </a:r>
            <a:r>
              <a:rPr lang="fr-FR" sz="2000" i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d’objets connectés,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Distributeurs</a:t>
            </a:r>
            <a:r>
              <a:rPr lang="fr-FR" sz="2000" i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Editeurs </a:t>
            </a:r>
            <a:r>
              <a:rPr lang="fr-FR" sz="2000" i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solutions logicielles,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Intégrateurs </a:t>
            </a:r>
            <a:r>
              <a:rPr lang="fr-FR" sz="2000" i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globales, …</a:t>
            </a:r>
            <a:endParaRPr lang="fr-FR" sz="800" i="1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8475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marché fournisseur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dynamique, en pleine construction, </a:t>
            </a:r>
          </a:p>
          <a:p>
            <a:pPr marL="498475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nombreux métiers 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2000" b="1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coordonner</a:t>
            </a:r>
            <a:r>
              <a:rPr lang="fr-FR" sz="2000" i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logiciel, matériel, connectivité, …</a:t>
            </a:r>
            <a:endParaRPr lang="fr-FR" sz="2000" i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C02340-1C99-1942-B276-4345846C8451}"/>
              </a:ext>
            </a:extLst>
          </p:cNvPr>
          <p:cNvSpPr/>
          <p:nvPr/>
        </p:nvSpPr>
        <p:spPr>
          <a:xfrm>
            <a:off x="2301121" y="1004983"/>
            <a:ext cx="4569215" cy="861774"/>
          </a:xfrm>
          <a:prstGeom prst="rect">
            <a:avLst/>
          </a:prstGeom>
          <a:ln>
            <a:solidFill>
              <a:srgbClr val="D7C300"/>
            </a:solidFill>
          </a:ln>
        </p:spPr>
        <p:txBody>
          <a:bodyPr wrap="square">
            <a:spAutoFit/>
          </a:bodyPr>
          <a:lstStyle/>
          <a:p>
            <a:pPr marL="498475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20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Projet </a:t>
            </a:r>
            <a:r>
              <a:rPr lang="fr-FR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transversale </a:t>
            </a:r>
          </a:p>
          <a:p>
            <a:pPr marL="498475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DIESR - DPPA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DINSI - DCP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C02340-1C99-1942-B276-4345846C8451}"/>
              </a:ext>
            </a:extLst>
          </p:cNvPr>
          <p:cNvSpPr/>
          <p:nvPr/>
        </p:nvSpPr>
        <p:spPr>
          <a:xfrm>
            <a:off x="4952002" y="6332334"/>
            <a:ext cx="2572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 algn="r"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fr-FR" sz="2000" b="1" i="1" dirty="0" smtClean="0">
                <a:solidFill>
                  <a:srgbClr val="00788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Lot </a:t>
            </a:r>
            <a:r>
              <a:rPr lang="fr-FR" sz="2000" b="1" i="1" dirty="0">
                <a:solidFill>
                  <a:srgbClr val="00788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</a:p>
        </p:txBody>
      </p:sp>
      <p:sp>
        <p:nvSpPr>
          <p:cNvPr id="2" name="Flèche droite 1"/>
          <p:cNvSpPr/>
          <p:nvPr/>
        </p:nvSpPr>
        <p:spPr>
          <a:xfrm rot="5400000">
            <a:off x="6418639" y="5876126"/>
            <a:ext cx="446024" cy="379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4553585" y="2867850"/>
            <a:ext cx="796834" cy="379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D3093-B1BB-E247-A9B1-ED75E760FB64}"/>
              </a:ext>
            </a:extLst>
          </p:cNvPr>
          <p:cNvSpPr/>
          <p:nvPr/>
        </p:nvSpPr>
        <p:spPr>
          <a:xfrm>
            <a:off x="0" y="-21040"/>
            <a:ext cx="3454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1FA31B-A7DD-9042-82DB-53654C68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6" y="54363"/>
            <a:ext cx="1242063" cy="88163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3E17F4CD-AE08-004D-AF66-4F300974BDE4}"/>
              </a:ext>
            </a:extLst>
          </p:cNvPr>
          <p:cNvSpPr txBox="1">
            <a:spLocks/>
          </p:cNvSpPr>
          <p:nvPr/>
        </p:nvSpPr>
        <p:spPr>
          <a:xfrm>
            <a:off x="152006" y="1462711"/>
            <a:ext cx="3394557" cy="75929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4400" dirty="0" smtClean="0">
                <a:solidFill>
                  <a:schemeClr val="bg1"/>
                </a:solidFill>
                <a:latin typeface="Avenir Black" panose="02000503020000020003" pitchFamily="2" charset="0"/>
              </a:rPr>
              <a:t>La procédure</a:t>
            </a:r>
            <a:endParaRPr lang="fr-FR" sz="4400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E17F4CD-AE08-004D-AF66-4F300974BDE4}"/>
              </a:ext>
            </a:extLst>
          </p:cNvPr>
          <p:cNvSpPr txBox="1">
            <a:spLocks/>
          </p:cNvSpPr>
          <p:nvPr/>
        </p:nvSpPr>
        <p:spPr>
          <a:xfrm>
            <a:off x="8819539" y="1462711"/>
            <a:ext cx="2797600" cy="46427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130 </a:t>
            </a:r>
            <a:r>
              <a:rPr lang="fr-FR" sz="2000" dirty="0" smtClean="0">
                <a:solidFill>
                  <a:schemeClr val="tx1"/>
                </a:solidFill>
              </a:rPr>
              <a:t>retraits </a:t>
            </a:r>
            <a:r>
              <a:rPr lang="fr-FR" sz="2000" b="0" dirty="0" smtClean="0">
                <a:solidFill>
                  <a:schemeClr val="tx1"/>
                </a:solidFill>
              </a:rPr>
              <a:t>de DCE 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14 </a:t>
            </a:r>
            <a:r>
              <a:rPr lang="fr-FR" sz="2000" dirty="0" smtClean="0">
                <a:solidFill>
                  <a:schemeClr val="tx1"/>
                </a:solidFill>
              </a:rPr>
              <a:t>offres </a:t>
            </a:r>
            <a:r>
              <a:rPr lang="fr-FR" sz="2000" b="0" dirty="0" smtClean="0">
                <a:solidFill>
                  <a:schemeClr val="tx1"/>
                </a:solidFill>
              </a:rPr>
              <a:t>reçues dont </a:t>
            </a:r>
            <a:r>
              <a:rPr lang="fr-FR" sz="2000" dirty="0" smtClean="0">
                <a:solidFill>
                  <a:schemeClr val="tx1"/>
                </a:solidFill>
              </a:rPr>
              <a:t>les grands opérateurs de l’aménagement et du numérique nationaux et locaux :</a:t>
            </a:r>
            <a:r>
              <a:rPr lang="fr-FR" sz="2000" b="0" dirty="0" smtClean="0">
                <a:solidFill>
                  <a:schemeClr val="tx1"/>
                </a:solidFill>
              </a:rPr>
              <a:t> ATOS, BOUYGUES Energie et Services, INEO, Orange Business Services, SNEF, SPIE, </a:t>
            </a:r>
            <a:r>
              <a:rPr lang="fr-FR" sz="2000" b="0" dirty="0">
                <a:solidFill>
                  <a:schemeClr val="tx1"/>
                </a:solidFill>
              </a:rPr>
              <a:t>SERFIM TIC </a:t>
            </a:r>
            <a:r>
              <a:rPr lang="fr-FR" sz="2000" b="0" dirty="0" smtClean="0">
                <a:solidFill>
                  <a:schemeClr val="tx1"/>
                </a:solidFill>
              </a:rPr>
              <a:t>Jaguar Network &amp; </a:t>
            </a:r>
            <a:r>
              <a:rPr lang="fr-FR" sz="2000" b="0" dirty="0" err="1" smtClean="0">
                <a:solidFill>
                  <a:schemeClr val="tx1"/>
                </a:solidFill>
              </a:rPr>
              <a:t>Requea</a:t>
            </a:r>
            <a:r>
              <a:rPr lang="fr-FR" sz="2000" b="0" dirty="0" smtClean="0">
                <a:solidFill>
                  <a:schemeClr val="tx1"/>
                </a:solidFill>
              </a:rPr>
              <a:t>, </a:t>
            </a:r>
            <a:r>
              <a:rPr lang="fr-FR" sz="2000" b="0" dirty="0">
                <a:solidFill>
                  <a:schemeClr val="tx1"/>
                </a:solidFill>
              </a:rPr>
              <a:t>CITEOS</a:t>
            </a:r>
            <a:r>
              <a:rPr lang="fr-FR" sz="2000" b="0" dirty="0" smtClean="0">
                <a:solidFill>
                  <a:schemeClr val="tx1"/>
                </a:solidFill>
              </a:rPr>
              <a:t>, CELLNEX, BIRDZ, </a:t>
            </a:r>
            <a:r>
              <a:rPr lang="fr-FR" sz="2000" b="0" dirty="0" err="1" smtClean="0">
                <a:solidFill>
                  <a:schemeClr val="tx1"/>
                </a:solidFill>
              </a:rPr>
              <a:t>Citelum</a:t>
            </a:r>
            <a:r>
              <a:rPr lang="fr-FR" sz="2000" b="0" dirty="0" smtClean="0">
                <a:solidFill>
                  <a:schemeClr val="tx1"/>
                </a:solidFill>
              </a:rPr>
              <a:t>, </a:t>
            </a:r>
            <a:r>
              <a:rPr lang="fr-FR" sz="2000" b="0" dirty="0" err="1" smtClean="0">
                <a:solidFill>
                  <a:schemeClr val="tx1"/>
                </a:solidFill>
              </a:rPr>
              <a:t>Sodira</a:t>
            </a:r>
            <a:r>
              <a:rPr lang="fr-FR" sz="2000" b="0" dirty="0" smtClean="0">
                <a:solidFill>
                  <a:schemeClr val="tx1"/>
                </a:solidFill>
              </a:rPr>
              <a:t>…</a:t>
            </a:r>
            <a:endParaRPr lang="fr-FR" sz="2000" b="0" dirty="0">
              <a:solidFill>
                <a:schemeClr val="tx1"/>
              </a:solidFill>
            </a:endParaRPr>
          </a:p>
        </p:txBody>
      </p:sp>
      <p:sp>
        <p:nvSpPr>
          <p:cNvPr id="12" name="Rectángulo 6">
            <a:extLst>
              <a:ext uri="{FF2B5EF4-FFF2-40B4-BE49-F238E27FC236}">
                <a16:creationId xmlns:a16="http://schemas.microsoft.com/office/drawing/2014/main" id="{3C12D2A3-EC7E-524A-B223-E9A28134F421}"/>
              </a:ext>
            </a:extLst>
          </p:cNvPr>
          <p:cNvSpPr/>
          <p:nvPr/>
        </p:nvSpPr>
        <p:spPr>
          <a:xfrm flipH="1">
            <a:off x="3689318" y="1675772"/>
            <a:ext cx="42383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Critères</a:t>
            </a:r>
          </a:p>
          <a:p>
            <a:endParaRPr lang="es-MX" sz="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r>
              <a:rPr lang="es-MX" sz="2000" b="1" dirty="0">
                <a:latin typeface="Century Gothic" panose="020B0502020202020204" pitchFamily="34" charset="0"/>
                <a:ea typeface="+mj-ea"/>
                <a:cs typeface="+mj-cs"/>
              </a:rPr>
              <a:t>Prix 4</a:t>
            </a:r>
            <a:r>
              <a:rPr lang="es-MX" sz="2000" b="1" dirty="0" smtClean="0">
                <a:latin typeface="Century Gothic" panose="020B0502020202020204" pitchFamily="34" charset="0"/>
                <a:ea typeface="+mj-ea"/>
                <a:cs typeface="+mj-cs"/>
              </a:rPr>
              <a:t>0</a:t>
            </a:r>
            <a:r>
              <a:rPr lang="es-MX" sz="2000" b="1" dirty="0">
                <a:latin typeface="Century Gothic" panose="020B0502020202020204" pitchFamily="34" charset="0"/>
                <a:ea typeface="+mj-ea"/>
                <a:cs typeface="+mj-cs"/>
              </a:rPr>
              <a:t>%</a:t>
            </a:r>
          </a:p>
          <a:p>
            <a:r>
              <a:rPr lang="es-MX" sz="2000" b="1" dirty="0">
                <a:latin typeface="Century Gothic" panose="020B0502020202020204" pitchFamily="34" charset="0"/>
                <a:ea typeface="+mj-ea"/>
                <a:cs typeface="+mj-cs"/>
              </a:rPr>
              <a:t>Valeur technique 6</a:t>
            </a:r>
            <a:r>
              <a:rPr lang="es-MX" sz="2000" b="1" dirty="0" smtClean="0">
                <a:latin typeface="Century Gothic" panose="020B0502020202020204" pitchFamily="34" charset="0"/>
                <a:ea typeface="+mj-ea"/>
                <a:cs typeface="+mj-cs"/>
              </a:rPr>
              <a:t>0%</a:t>
            </a:r>
            <a:endParaRPr lang="es-MX" sz="800" b="1" dirty="0" smtClean="0">
              <a:latin typeface="Century Gothic" panose="020B0502020202020204" pitchFamily="34" charset="0"/>
              <a:ea typeface="+mj-ea"/>
              <a:cs typeface="+mj-cs"/>
            </a:endParaRPr>
          </a:p>
          <a:p>
            <a:pPr lvl="1"/>
            <a:endParaRPr lang="es-MX" sz="800" dirty="0" smtClean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  <a:ea typeface="+mj-ea"/>
                <a:cs typeface="+mj-cs"/>
              </a:rPr>
              <a:t>Qualité de la Plateforme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  <a:ea typeface="+mj-ea"/>
                <a:cs typeface="+mj-cs"/>
              </a:rPr>
              <a:t>Qualité du Projet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Century Gothic" panose="020B0502020202020204" pitchFamily="34" charset="0"/>
                <a:ea typeface="+mj-ea"/>
                <a:cs typeface="+mj-cs"/>
              </a:rPr>
              <a:t>Qualité des cas d’usage</a:t>
            </a:r>
            <a:endParaRPr lang="es-MX" sz="20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8" name="Rectángulo 6">
            <a:extLst>
              <a:ext uri="{FF2B5EF4-FFF2-40B4-BE49-F238E27FC236}">
                <a16:creationId xmlns:a16="http://schemas.microsoft.com/office/drawing/2014/main" id="{3C12D2A3-EC7E-524A-B223-E9A28134F421}"/>
              </a:ext>
            </a:extLst>
          </p:cNvPr>
          <p:cNvSpPr/>
          <p:nvPr/>
        </p:nvSpPr>
        <p:spPr>
          <a:xfrm flipH="1">
            <a:off x="0" y="5409707"/>
            <a:ext cx="345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Marché</a:t>
            </a:r>
            <a:endParaRPr lang="es-MX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s-MX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Sur 3 ans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88DE029-16E4-4B47-BF95-134DBE7BA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/>
          </a:blip>
          <a:srcRect b="16946"/>
          <a:stretch/>
        </p:blipFill>
        <p:spPr>
          <a:xfrm>
            <a:off x="891283" y="3173400"/>
            <a:ext cx="1916004" cy="1591319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3E17F4CD-AE08-004D-AF66-4F300974BDE4}"/>
              </a:ext>
            </a:extLst>
          </p:cNvPr>
          <p:cNvSpPr txBox="1">
            <a:spLocks/>
          </p:cNvSpPr>
          <p:nvPr/>
        </p:nvSpPr>
        <p:spPr>
          <a:xfrm>
            <a:off x="3698569" y="4385387"/>
            <a:ext cx="4876801" cy="18893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Offres </a:t>
            </a:r>
          </a:p>
          <a:p>
            <a:r>
              <a:rPr lang="fr-FR" sz="2000" b="0" dirty="0">
                <a:solidFill>
                  <a:schemeClr val="tx1"/>
                </a:solidFill>
              </a:rPr>
              <a:t>Comprises entre 188 125€ et 792 239</a:t>
            </a:r>
            <a:r>
              <a:rPr lang="fr-FR" sz="2000" b="0" dirty="0" smtClean="0">
                <a:solidFill>
                  <a:schemeClr val="tx1"/>
                </a:solidFill>
              </a:rPr>
              <a:t>€</a:t>
            </a:r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Moyenne 510 000€ </a:t>
            </a:r>
            <a:endParaRPr lang="fr-FR" sz="2000" dirty="0" smtClean="0">
              <a:solidFill>
                <a:schemeClr val="tx1"/>
              </a:solidFill>
            </a:endParaRPr>
          </a:p>
          <a:p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2B0077-9AC1-FE4E-BC41-3CE3CE572153}"/>
              </a:ext>
            </a:extLst>
          </p:cNvPr>
          <p:cNvSpPr/>
          <p:nvPr/>
        </p:nvSpPr>
        <p:spPr>
          <a:xfrm>
            <a:off x="9327554" y="-1732"/>
            <a:ext cx="28644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ángulo 6">
            <a:extLst>
              <a:ext uri="{FF2B5EF4-FFF2-40B4-BE49-F238E27FC236}">
                <a16:creationId xmlns:a16="http://schemas.microsoft.com/office/drawing/2014/main" id="{3C12D2A3-EC7E-524A-B223-E9A28134F421}"/>
              </a:ext>
            </a:extLst>
          </p:cNvPr>
          <p:cNvSpPr/>
          <p:nvPr/>
        </p:nvSpPr>
        <p:spPr>
          <a:xfrm flipH="1">
            <a:off x="1959117" y="3660440"/>
            <a:ext cx="64832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Marché </a:t>
            </a:r>
            <a:r>
              <a:rPr lang="es-MX" sz="280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attribué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groupement</a:t>
            </a:r>
            <a:r>
              <a:rPr lang="es-MX" sz="2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Cégelec Infra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Citeos / Cerema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0F2678-88B7-AA40-A23E-A5905D0D2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80" y="140952"/>
            <a:ext cx="1242063" cy="8816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8DE029-16E4-4B47-BF95-134DBE7BA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/>
          </a:blip>
          <a:srcRect b="16946"/>
          <a:stretch/>
        </p:blipFill>
        <p:spPr>
          <a:xfrm>
            <a:off x="9908571" y="2873924"/>
            <a:ext cx="1916004" cy="159131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93463066-3570-FA44-AAA1-DCD33850EC33}"/>
              </a:ext>
            </a:extLst>
          </p:cNvPr>
          <p:cNvSpPr txBox="1">
            <a:spLocks/>
          </p:cNvSpPr>
          <p:nvPr/>
        </p:nvSpPr>
        <p:spPr>
          <a:xfrm>
            <a:off x="955714" y="119268"/>
            <a:ext cx="4544541" cy="12003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4400" dirty="0" smtClean="0">
                <a:solidFill>
                  <a:schemeClr val="accent2"/>
                </a:solidFill>
                <a:latin typeface="Avenir Black" panose="02000503020000020003" pitchFamily="2" charset="0"/>
              </a:rPr>
              <a:t>Résultats obtenus</a:t>
            </a:r>
            <a:endParaRPr lang="fr-FR" sz="4400" dirty="0">
              <a:solidFill>
                <a:schemeClr val="accent2"/>
              </a:solidFill>
              <a:latin typeface="Avenir Black" panose="02000503020000020003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02340-1C99-1942-B276-4345846C8451}"/>
              </a:ext>
            </a:extLst>
          </p:cNvPr>
          <p:cNvSpPr/>
          <p:nvPr/>
        </p:nvSpPr>
        <p:spPr>
          <a:xfrm>
            <a:off x="102942" y="1392306"/>
            <a:ext cx="7972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8475">
              <a:spcBef>
                <a:spcPts val="1200"/>
              </a:spcBef>
              <a:spcAft>
                <a:spcPts val="0"/>
              </a:spcAft>
            </a:pPr>
            <a:r>
              <a:rPr lang="fr-FR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 sur la consultation</a:t>
            </a:r>
          </a:p>
          <a:p>
            <a:pPr marL="498475">
              <a:spcBef>
                <a:spcPts val="120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Très grande qualité </a:t>
            </a:r>
            <a:r>
              <a:rPr lang="fr-FR" sz="20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des offres reçues</a:t>
            </a:r>
          </a:p>
          <a:p>
            <a:pPr marL="498475">
              <a:spcBef>
                <a:spcPts val="120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 nombreux </a:t>
            </a:r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intégrateurs, </a:t>
            </a:r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motivés</a:t>
            </a:r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matures </a:t>
            </a:r>
            <a:r>
              <a:rPr lang="fr-FR" sz="2000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et </a:t>
            </a:r>
            <a:r>
              <a:rPr lang="fr-FR" sz="20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pertinents</a:t>
            </a:r>
            <a:endParaRPr lang="fr-FR" sz="2000" dirty="0" smtClean="0">
              <a:solidFill>
                <a:schemeClr val="accent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896569" y="3660440"/>
            <a:ext cx="978408" cy="484632"/>
          </a:xfrm>
          <a:prstGeom prst="rightArrow">
            <a:avLst/>
          </a:prstGeom>
          <a:solidFill>
            <a:srgbClr val="ED6C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5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82333851"/>
              </p:ext>
            </p:extLst>
          </p:nvPr>
        </p:nvGraphicFramePr>
        <p:xfrm>
          <a:off x="322108" y="1227811"/>
          <a:ext cx="6399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70297260"/>
              </p:ext>
            </p:extLst>
          </p:nvPr>
        </p:nvGraphicFramePr>
        <p:xfrm>
          <a:off x="6721565" y="1658983"/>
          <a:ext cx="4734561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Espace réservé du texte 17"/>
          <p:cNvSpPr txBox="1">
            <a:spLocks/>
          </p:cNvSpPr>
          <p:nvPr/>
        </p:nvSpPr>
        <p:spPr>
          <a:xfrm>
            <a:off x="2139471" y="292029"/>
            <a:ext cx="7754337" cy="480131"/>
          </a:xfrm>
          <a:prstGeom prst="rect">
            <a:avLst/>
          </a:prstGeom>
          <a:solidFill>
            <a:srgbClr val="ED6C26">
              <a:alpha val="70588"/>
            </a:srgbClr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0" dirty="0"/>
              <a:t>Retro planning général et organisation</a:t>
            </a:r>
          </a:p>
        </p:txBody>
      </p:sp>
    </p:spTree>
    <p:extLst>
      <p:ext uri="{BB962C8B-B14F-4D97-AF65-F5344CB8AC3E}">
        <p14:creationId xmlns:p14="http://schemas.microsoft.com/office/powerpoint/2010/main" val="38525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1" y="-11299"/>
            <a:ext cx="12385817" cy="7755038"/>
          </a:xfrm>
          <a:prstGeom prst="rect">
            <a:avLst/>
          </a:prstGeom>
          <a:effectLst>
            <a:outerShdw blurRad="1016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305639" y="2964965"/>
            <a:ext cx="2928114" cy="614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LES </a:t>
            </a:r>
            <a:r>
              <a:rPr lang="fr-FR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CAS D’USAGE</a:t>
            </a:r>
            <a:endParaRPr lang="fr-FR" sz="1600" dirty="0">
              <a:solidFill>
                <a:schemeClr val="tx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5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30651" y="1402733"/>
            <a:ext cx="3191130" cy="13166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du trafic vélos et piétons</a:t>
            </a:r>
            <a:br>
              <a:rPr lang="fr-FR" sz="14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11 </a:t>
            </a:r>
            <a:r>
              <a:rPr lang="fr-FR" sz="12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compteurs </a:t>
            </a: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et 1 afficheur</a:t>
            </a:r>
            <a:r>
              <a:rPr lang="fr-FR" sz="12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Lieux : Aubagne, Aix, </a:t>
            </a:r>
            <a:r>
              <a:rPr lang="fr-FR" sz="1200" i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Salon (2),Istres</a:t>
            </a:r>
            <a:r>
              <a:rPr lang="fr-FR" sz="12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Miramas, </a:t>
            </a:r>
            <a:r>
              <a:rPr lang="fr-FR" sz="1200" i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Marseille (11).</a:t>
            </a:r>
            <a:endParaRPr lang="fr-FR" sz="1200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36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8476188" y="1853864"/>
            <a:ext cx="3484344" cy="13460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du bruit</a:t>
            </a:r>
          </a:p>
          <a:p>
            <a:pPr>
              <a:defRPr/>
            </a:pP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11 </a:t>
            </a:r>
            <a:r>
              <a:rPr lang="fr-FR" sz="12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sonomètres connectés (mesure de bruit) dans le cadre de l’observatoire métropolitain du Bruit. </a:t>
            </a:r>
            <a:r>
              <a:rPr lang="fr-FR" sz="11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/>
            </a:r>
            <a:br>
              <a:rPr lang="fr-FR" sz="11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Lieux : </a:t>
            </a:r>
            <a:r>
              <a:rPr lang="fr-FR" sz="1100" i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Aix (2), Marseille (2), </a:t>
            </a: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Venelles, Le </a:t>
            </a:r>
            <a:r>
              <a:rPr lang="fr-FR" sz="1100" i="1" u="sng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Tholonet</a:t>
            </a: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</a:t>
            </a:r>
            <a:r>
              <a:rPr lang="fr-FR" sz="1100" i="1" u="sng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Coudoux</a:t>
            </a: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La </a:t>
            </a:r>
            <a:r>
              <a:rPr lang="fr-FR" sz="1100" i="1" u="sng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ciotat</a:t>
            </a: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</a:t>
            </a:r>
            <a:r>
              <a:rPr lang="fr-FR" sz="1100" i="1" u="sng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Septèmes</a:t>
            </a: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</a:t>
            </a:r>
            <a:r>
              <a:rPr lang="fr-FR" sz="1100" i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Istres.</a:t>
            </a:r>
            <a:endParaRPr lang="fr-FR" sz="1100" b="1" u="sng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34" y="6123566"/>
            <a:ext cx="1356695" cy="964525"/>
          </a:xfrm>
          <a:prstGeom prst="rect">
            <a:avLst/>
          </a:prstGeom>
        </p:spPr>
      </p:pic>
      <p:sp>
        <p:nvSpPr>
          <p:cNvPr id="49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209075" y="5591784"/>
            <a:ext cx="3597691" cy="126621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des points d’apport volontaires </a:t>
            </a:r>
          </a:p>
          <a:p>
            <a:pPr lvl="0">
              <a:defRPr/>
            </a:pPr>
            <a:r>
              <a:rPr lang="fr-FR" sz="12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100 sondes connectées pour mesurer le remplissage des </a:t>
            </a:r>
            <a:r>
              <a:rPr lang="fr-FR" sz="1200" spc="90" dirty="0" err="1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PAVs</a:t>
            </a:r>
            <a:r>
              <a:rPr lang="fr-FR" sz="12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. </a:t>
            </a:r>
            <a:r>
              <a:rPr lang="fr-FR" sz="11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/>
            </a:r>
            <a:br>
              <a:rPr lang="fr-FR" sz="11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Lieux: </a:t>
            </a:r>
            <a:r>
              <a:rPr lang="fr-FR" sz="1100" i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Aix-en-Provence, Lambesc</a:t>
            </a:r>
            <a:r>
              <a:rPr lang="fr-FR" sz="1100" i="1" u="sng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Saint antonin sur </a:t>
            </a:r>
            <a:r>
              <a:rPr lang="fr-FR" sz="1100" i="1" u="sng" spc="90" dirty="0" err="1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bayon</a:t>
            </a:r>
            <a:r>
              <a:rPr lang="fr-FR" sz="1100" i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, Martigues</a:t>
            </a:r>
            <a:endParaRPr lang="fr-FR" sz="1400" u="sng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52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261210" y="4984704"/>
            <a:ext cx="3104440" cy="865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Monitoring des eaux</a:t>
            </a:r>
          </a:p>
          <a:p>
            <a:pPr>
              <a:defRPr/>
            </a:pPr>
            <a:r>
              <a:rPr lang="fr-FR" sz="1100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X stations de mesure de niveau et débit d’eau. Double technologie testée. Lieux et </a:t>
            </a:r>
            <a:r>
              <a:rPr lang="fr-FR" sz="1100" spc="90" dirty="0" err="1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sourcing</a:t>
            </a:r>
            <a:r>
              <a:rPr lang="fr-FR" sz="1100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 en cours de finalisation.</a:t>
            </a:r>
            <a:endParaRPr lang="fr-FR" sz="1100" spc="90" dirty="0">
              <a:solidFill>
                <a:schemeClr val="tx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887006" y="2086985"/>
            <a:ext cx="725048" cy="71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 flipH="1" flipV="1">
            <a:off x="3855471" y="2526914"/>
            <a:ext cx="502250" cy="443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3" idx="0"/>
          </p:cNvCxnSpPr>
          <p:nvPr/>
        </p:nvCxnSpPr>
        <p:spPr>
          <a:xfrm flipV="1">
            <a:off x="5769696" y="1862943"/>
            <a:ext cx="0" cy="110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8391004" y="4603104"/>
            <a:ext cx="3396831" cy="95560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spc="9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Eclairage intelligent</a:t>
            </a:r>
          </a:p>
          <a:p>
            <a:pPr>
              <a:defRPr/>
            </a:pPr>
            <a:r>
              <a:rPr lang="fr-FR" sz="12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Installation de </a:t>
            </a:r>
            <a:r>
              <a:rPr lang="fr-FR" sz="1200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8 armoires </a:t>
            </a:r>
            <a:r>
              <a:rPr lang="fr-FR" sz="12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connectées pour piloter l’éclairage </a:t>
            </a:r>
          </a:p>
          <a:p>
            <a:pPr>
              <a:defRPr/>
            </a:pPr>
            <a:r>
              <a:rPr lang="fr-FR" sz="1200" i="1" u="sng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Lieu : </a:t>
            </a:r>
            <a:r>
              <a:rPr lang="fr-FR" sz="1200" i="1" u="sng" spc="90" dirty="0" err="1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Gemenos</a:t>
            </a:r>
            <a:r>
              <a:rPr lang="fr-FR" sz="1200" i="1" u="sng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. </a:t>
            </a:r>
            <a:endParaRPr lang="fr-FR" sz="1100" spc="90" dirty="0">
              <a:solidFill>
                <a:schemeClr val="tx1">
                  <a:lumMod val="95000"/>
                  <a:lumOff val="5000"/>
                </a:schemeClr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7233753" y="2621510"/>
            <a:ext cx="719202" cy="393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7233753" y="3549436"/>
            <a:ext cx="836809" cy="791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3875244" y="3539479"/>
            <a:ext cx="537032" cy="1063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235645" y="4519565"/>
            <a:ext cx="765124" cy="7651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4143760" y="524206"/>
            <a:ext cx="3383471" cy="11068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b="1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îlots de chaleur</a:t>
            </a:r>
            <a:r>
              <a:rPr lang="fr-FR" sz="1400" b="1" spc="90" dirty="0" smtClean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/>
            </a:r>
            <a:br>
              <a:rPr lang="fr-FR" sz="1400" b="1" spc="90" dirty="0" smtClean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</a:b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Cas </a:t>
            </a:r>
            <a:r>
              <a:rPr lang="fr-FR" sz="1200" spc="90" dirty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d’usage </a:t>
            </a: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dédié à l’observation des problématiques d’</a:t>
            </a:r>
            <a:r>
              <a:rPr lang="fr-FR" sz="1200" b="1" u="sng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îlots de chaleur</a:t>
            </a:r>
            <a:r>
              <a:rPr lang="fr-FR" sz="1200" spc="90" dirty="0" smtClean="0">
                <a:solidFill>
                  <a:schemeClr val="bg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. 18 capteurs de température et humidité sur les six communes « centres ». </a:t>
            </a:r>
            <a:endParaRPr lang="fr-FR" sz="1200" spc="90" dirty="0">
              <a:solidFill>
                <a:schemeClr val="bg1"/>
              </a:solidFill>
              <a:latin typeface="Avenir Black" panose="02000503020000020003" pitchFamily="2" charset="0"/>
              <a:ea typeface="Calibri" charset="0"/>
              <a:cs typeface="Calibri" charset="0"/>
            </a:endParaRPr>
          </a:p>
        </p:txBody>
      </p:sp>
      <p:cxnSp>
        <p:nvCxnSpPr>
          <p:cNvPr id="38" name="Connecteur droit avec flèche 37"/>
          <p:cNvCxnSpPr>
            <a:endCxn id="32" idx="0"/>
          </p:cNvCxnSpPr>
          <p:nvPr/>
        </p:nvCxnSpPr>
        <p:spPr>
          <a:xfrm flipH="1">
            <a:off x="5648552" y="3579264"/>
            <a:ext cx="121144" cy="1244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5265990" y="4823703"/>
            <a:ext cx="765124" cy="7651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21781" y="4652191"/>
            <a:ext cx="587811" cy="58781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69" y="4903930"/>
            <a:ext cx="607188" cy="607188"/>
          </a:xfrm>
          <a:prstGeom prst="rect">
            <a:avLst/>
          </a:prstGeom>
        </p:spPr>
      </p:pic>
      <p:sp>
        <p:nvSpPr>
          <p:cNvPr id="44" name="Ellipse 43"/>
          <p:cNvSpPr/>
          <p:nvPr/>
        </p:nvSpPr>
        <p:spPr>
          <a:xfrm>
            <a:off x="3170150" y="1910706"/>
            <a:ext cx="765124" cy="7651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645" y="1950478"/>
            <a:ext cx="667122" cy="667122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>
          <a:xfrm>
            <a:off x="8015888" y="4136888"/>
            <a:ext cx="725048" cy="71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84" y="4158021"/>
            <a:ext cx="676127" cy="676127"/>
          </a:xfrm>
          <a:prstGeom prst="rect">
            <a:avLst/>
          </a:prstGeom>
        </p:spPr>
      </p:pic>
      <p:sp>
        <p:nvSpPr>
          <p:cNvPr id="30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74611" y="667652"/>
            <a:ext cx="2138828" cy="6583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1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Direction de la Mobilité /Plan de Déplacement Urbain / Plan vélo</a:t>
            </a:r>
            <a:endParaRPr lang="fr-FR" sz="1100" dirty="0">
              <a:solidFill>
                <a:schemeClr val="tx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3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6222156" y="5095000"/>
            <a:ext cx="1600116" cy="40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1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Direction des déchets</a:t>
            </a:r>
            <a:endParaRPr lang="fr-FR" sz="1100" dirty="0">
              <a:solidFill>
                <a:schemeClr val="tx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34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297364" y="4336866"/>
            <a:ext cx="1602163" cy="5383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1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Service GEMAPI (gestion des risques) </a:t>
            </a:r>
          </a:p>
        </p:txBody>
      </p:sp>
      <p:sp>
        <p:nvSpPr>
          <p:cNvPr id="39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0027141" y="1371966"/>
            <a:ext cx="1902968" cy="40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1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Direction de l’environnement</a:t>
            </a:r>
            <a:endParaRPr lang="fr-FR" sz="1100" dirty="0">
              <a:solidFill>
                <a:schemeClr val="tx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40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10251111" y="3956201"/>
            <a:ext cx="1535288" cy="490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100" spc="90" dirty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CT1 Ressources et Voierie + </a:t>
            </a:r>
            <a:r>
              <a:rPr lang="fr-FR" sz="1100" spc="90" dirty="0" err="1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Gemenos</a:t>
            </a:r>
            <a:endParaRPr lang="fr-FR" sz="1100" dirty="0">
              <a:solidFill>
                <a:schemeClr val="tx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4" name="Rectangle : coins arrondis 9">
            <a:extLst>
              <a:ext uri="{FF2B5EF4-FFF2-40B4-BE49-F238E27FC236}">
                <a16:creationId xmlns:a16="http://schemas.microsoft.com/office/drawing/2014/main" id="{46112901-F8A0-D248-BF75-D75F14F6A6D8}"/>
              </a:ext>
            </a:extLst>
          </p:cNvPr>
          <p:cNvSpPr/>
          <p:nvPr/>
        </p:nvSpPr>
        <p:spPr>
          <a:xfrm>
            <a:off x="5491026" y="141584"/>
            <a:ext cx="2036205" cy="281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100" spc="90" dirty="0" smtClean="0">
                <a:solidFill>
                  <a:schemeClr val="tx1"/>
                </a:solidFill>
                <a:latin typeface="Avenir Black" panose="02000503020000020003" pitchFamily="2" charset="0"/>
                <a:ea typeface="Calibri" charset="0"/>
                <a:cs typeface="Calibri" charset="0"/>
              </a:rPr>
              <a:t>Mission Stratégie Climat</a:t>
            </a:r>
          </a:p>
        </p:txBody>
      </p:sp>
      <p:sp>
        <p:nvSpPr>
          <p:cNvPr id="42" name="Ellipse 41"/>
          <p:cNvSpPr/>
          <p:nvPr/>
        </p:nvSpPr>
        <p:spPr>
          <a:xfrm>
            <a:off x="5439090" y="1540714"/>
            <a:ext cx="765124" cy="7651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45" y="1720526"/>
            <a:ext cx="533970" cy="53397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32" y="2175104"/>
            <a:ext cx="605702" cy="6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19AA1CCFBFE48A5CFCEAF45EA8061" ma:contentTypeVersion="14" ma:contentTypeDescription="Crée un document." ma:contentTypeScope="" ma:versionID="96b68e2539486f38e130fed735896841">
  <xsd:schema xmlns:xsd="http://www.w3.org/2001/XMLSchema" xmlns:xs="http://www.w3.org/2001/XMLSchema" xmlns:p="http://schemas.microsoft.com/office/2006/metadata/properties" xmlns:ns3="1bec1513-0909-4ad0-bce1-b64e1afc4687" xmlns:ns4="42f84d81-2f5b-4f41-8c72-a0c29204cba4" targetNamespace="http://schemas.microsoft.com/office/2006/metadata/properties" ma:root="true" ma:fieldsID="317ce901c2c3124b064b1b1b9f0d7ea3" ns3:_="" ns4:_="">
    <xsd:import namespace="1bec1513-0909-4ad0-bce1-b64e1afc4687"/>
    <xsd:import namespace="42f84d81-2f5b-4f41-8c72-a0c29204cb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c1513-0909-4ad0-bce1-b64e1afc46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84d81-2f5b-4f41-8c72-a0c29204cb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4E0C09-8293-42B8-9AA2-54AA1DB382ED}">
  <ds:schemaRefs>
    <ds:schemaRef ds:uri="http://schemas.microsoft.com/office/2006/documentManagement/types"/>
    <ds:schemaRef ds:uri="http://schemas.openxmlformats.org/package/2006/metadata/core-properties"/>
    <ds:schemaRef ds:uri="42f84d81-2f5b-4f41-8c72-a0c29204cba4"/>
    <ds:schemaRef ds:uri="http://purl.org/dc/elements/1.1/"/>
    <ds:schemaRef ds:uri="1bec1513-0909-4ad0-bce1-b64e1afc4687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AE2192-164F-4BFD-AFA2-51DC75D2F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c1513-0909-4ad0-bce1-b64e1afc4687"/>
    <ds:schemaRef ds:uri="42f84d81-2f5b-4f41-8c72-a0c29204c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F832D7-840D-4A09-945E-1B23C29D9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36828</TotalTime>
  <Words>2135</Words>
  <Application>Microsoft Office PowerPoint</Application>
  <PresentationFormat>Grand écran</PresentationFormat>
  <Paragraphs>289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Avenir Black</vt:lpstr>
      <vt:lpstr>Calibri</vt:lpstr>
      <vt:lpstr>Calibri Light</vt:lpstr>
      <vt:lpstr>Century Gothic</vt:lpstr>
      <vt:lpstr>Times New Roman</vt:lpstr>
      <vt:lpstr>Vinci Rounded</vt:lpstr>
      <vt:lpstr>Vinci Sans</vt:lpstr>
      <vt:lpstr>Vinci Sans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Avancement global des cas d’usages</vt:lpstr>
      <vt:lpstr>Détail Planning</vt:lpstr>
      <vt:lpstr>Présentation PowerPoint</vt:lpstr>
    </vt:vector>
  </TitlesOfParts>
  <Company>DPSI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BEKKERS Thomas</dc:creator>
  <cp:lastModifiedBy>Thomas BEKKERS</cp:lastModifiedBy>
  <cp:revision>338</cp:revision>
  <dcterms:created xsi:type="dcterms:W3CDTF">2020-02-14T16:19:38Z</dcterms:created>
  <dcterms:modified xsi:type="dcterms:W3CDTF">2023-02-10T09:22:38Z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0x01010034819AA1CCFBFE48A5CFCEAF45EA8061</vt:lpwstr>
  </property>
</Properties>
</file>